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64" r:id="rId2"/>
    <p:sldId id="465" r:id="rId3"/>
    <p:sldId id="259" r:id="rId4"/>
    <p:sldId id="420" r:id="rId5"/>
    <p:sldId id="421" r:id="rId6"/>
    <p:sldId id="422" r:id="rId7"/>
    <p:sldId id="423" r:id="rId8"/>
    <p:sldId id="424"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38" r:id="rId23"/>
    <p:sldId id="439" r:id="rId24"/>
    <p:sldId id="440" r:id="rId25"/>
    <p:sldId id="441" r:id="rId26"/>
    <p:sldId id="442" r:id="rId27"/>
    <p:sldId id="443" r:id="rId28"/>
    <p:sldId id="444" r:id="rId29"/>
    <p:sldId id="445" r:id="rId30"/>
    <p:sldId id="446" r:id="rId31"/>
    <p:sldId id="447" r:id="rId32"/>
    <p:sldId id="448" r:id="rId33"/>
    <p:sldId id="449" r:id="rId34"/>
    <p:sldId id="450" r:id="rId35"/>
    <p:sldId id="451" r:id="rId36"/>
    <p:sldId id="452" r:id="rId37"/>
    <p:sldId id="453" r:id="rId38"/>
    <p:sldId id="454" r:id="rId39"/>
    <p:sldId id="455" r:id="rId40"/>
    <p:sldId id="456" r:id="rId41"/>
    <p:sldId id="457" r:id="rId42"/>
    <p:sldId id="458" r:id="rId43"/>
    <p:sldId id="459" r:id="rId44"/>
    <p:sldId id="460" r:id="rId45"/>
    <p:sldId id="462" r:id="rId46"/>
    <p:sldId id="461" r:id="rId47"/>
    <p:sldId id="46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FD897-DE9F-4069-90A5-1C7D97833581}" v="4" dt="2023-04-18T15:52:27.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ahmed ali Khan" userId="08dcc134e75ba06d" providerId="LiveId" clId="{05FFD897-DE9F-4069-90A5-1C7D97833581}"/>
    <pc:docChg chg="addSld delSld modSld">
      <pc:chgData name="Md ahmed ali Khan" userId="08dcc134e75ba06d" providerId="LiveId" clId="{05FFD897-DE9F-4069-90A5-1C7D97833581}" dt="2023-04-18T15:53:44.811" v="177" actId="20577"/>
      <pc:docMkLst>
        <pc:docMk/>
      </pc:docMkLst>
      <pc:sldChg chg="del">
        <pc:chgData name="Md ahmed ali Khan" userId="08dcc134e75ba06d" providerId="LiveId" clId="{05FFD897-DE9F-4069-90A5-1C7D97833581}" dt="2023-04-18T15:49:56.221" v="1" actId="47"/>
        <pc:sldMkLst>
          <pc:docMk/>
          <pc:sldMk cId="1307440379" sldId="257"/>
        </pc:sldMkLst>
      </pc:sldChg>
      <pc:sldChg chg="addSp modSp add mod">
        <pc:chgData name="Md ahmed ali Khan" userId="08dcc134e75ba06d" providerId="LiveId" clId="{05FFD897-DE9F-4069-90A5-1C7D97833581}" dt="2023-04-18T15:52:39.539" v="89" actId="255"/>
        <pc:sldMkLst>
          <pc:docMk/>
          <pc:sldMk cId="0" sldId="259"/>
        </pc:sldMkLst>
        <pc:spChg chg="add mod">
          <ac:chgData name="Md ahmed ali Khan" userId="08dcc134e75ba06d" providerId="LiveId" clId="{05FFD897-DE9F-4069-90A5-1C7D97833581}" dt="2023-04-18T15:52:39.539" v="89" actId="255"/>
          <ac:spMkLst>
            <pc:docMk/>
            <pc:sldMk cId="0" sldId="259"/>
            <ac:spMk id="2" creationId="{2DC31072-C65A-AD84-9A4F-A40F3B862DB3}"/>
          </ac:spMkLst>
        </pc:spChg>
        <pc:spChg chg="mod">
          <ac:chgData name="Md ahmed ali Khan" userId="08dcc134e75ba06d" providerId="LiveId" clId="{05FFD897-DE9F-4069-90A5-1C7D97833581}" dt="2023-04-18T15:52:21.607" v="86" actId="14100"/>
          <ac:spMkLst>
            <pc:docMk/>
            <pc:sldMk cId="0" sldId="259"/>
            <ac:spMk id="1048594" creationId="{00000000-0000-0000-0000-000000000000}"/>
          </ac:spMkLst>
        </pc:spChg>
      </pc:sldChg>
      <pc:sldChg chg="del">
        <pc:chgData name="Md ahmed ali Khan" userId="08dcc134e75ba06d" providerId="LiveId" clId="{05FFD897-DE9F-4069-90A5-1C7D97833581}" dt="2023-04-18T15:50:09.067" v="3" actId="47"/>
        <pc:sldMkLst>
          <pc:docMk/>
          <pc:sldMk cId="3994717819" sldId="259"/>
        </pc:sldMkLst>
      </pc:sldChg>
      <pc:sldChg chg="modSp mod">
        <pc:chgData name="Md ahmed ali Khan" userId="08dcc134e75ba06d" providerId="LiveId" clId="{05FFD897-DE9F-4069-90A5-1C7D97833581}" dt="2023-04-18T15:53:44.811" v="177" actId="20577"/>
        <pc:sldMkLst>
          <pc:docMk/>
          <pc:sldMk cId="468582345" sldId="462"/>
        </pc:sldMkLst>
        <pc:spChg chg="mod">
          <ac:chgData name="Md ahmed ali Khan" userId="08dcc134e75ba06d" providerId="LiveId" clId="{05FFD897-DE9F-4069-90A5-1C7D97833581}" dt="2023-04-18T15:53:44.811" v="177" actId="20577"/>
          <ac:spMkLst>
            <pc:docMk/>
            <pc:sldMk cId="468582345" sldId="462"/>
            <ac:spMk id="3" creationId="{2434C39B-E17E-33DD-9927-6F5EA7A8FAF1}"/>
          </ac:spMkLst>
        </pc:spChg>
      </pc:sldChg>
      <pc:sldChg chg="add">
        <pc:chgData name="Md ahmed ali Khan" userId="08dcc134e75ba06d" providerId="LiveId" clId="{05FFD897-DE9F-4069-90A5-1C7D97833581}" dt="2023-04-18T15:49:54.813" v="0"/>
        <pc:sldMkLst>
          <pc:docMk/>
          <pc:sldMk cId="2777288484" sldId="464"/>
        </pc:sldMkLst>
      </pc:sldChg>
      <pc:sldChg chg="modSp add mod">
        <pc:chgData name="Md ahmed ali Khan" userId="08dcc134e75ba06d" providerId="LiveId" clId="{05FFD897-DE9F-4069-90A5-1C7D97833581}" dt="2023-04-18T15:51:52.716" v="84" actId="20577"/>
        <pc:sldMkLst>
          <pc:docMk/>
          <pc:sldMk cId="1443620093" sldId="465"/>
        </pc:sldMkLst>
        <pc:graphicFrameChg chg="modGraphic">
          <ac:chgData name="Md ahmed ali Khan" userId="08dcc134e75ba06d" providerId="LiveId" clId="{05FFD897-DE9F-4069-90A5-1C7D97833581}" dt="2023-04-18T15:51:52.716" v="84" actId="20577"/>
          <ac:graphicFrameMkLst>
            <pc:docMk/>
            <pc:sldMk cId="1443620093" sldId="465"/>
            <ac:graphicFrameMk id="2" creationId="{00000000-0000-0000-0000-000000000000}"/>
          </ac:graphicFrameMkLst>
        </pc:graphicFrameChg>
      </pc:sldChg>
      <pc:sldChg chg="del">
        <pc:chgData name="Md ahmed ali Khan" userId="08dcc134e75ba06d" providerId="LiveId" clId="{05FFD897-DE9F-4069-90A5-1C7D97833581}" dt="2023-04-18T15:52:44.970" v="90" actId="47"/>
        <pc:sldMkLst>
          <pc:docMk/>
          <pc:sldMk cId="2259760548" sldId="4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EB3F-B0F0-486D-30AC-173BCD5710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1E2148A-098B-F37A-7943-FD8321B669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ED1E114-C94A-9CD1-413D-7C05654CB9DC}"/>
              </a:ext>
            </a:extLst>
          </p:cNvPr>
          <p:cNvSpPr>
            <a:spLocks noGrp="1"/>
          </p:cNvSpPr>
          <p:nvPr>
            <p:ph type="dt" sz="half" idx="10"/>
          </p:nvPr>
        </p:nvSpPr>
        <p:spPr/>
        <p:txBody>
          <a:bodyPr/>
          <a:lstStyle/>
          <a:p>
            <a:fld id="{3B05AC43-C4E9-49ED-8A27-221494ACEC13}" type="datetimeFigureOut">
              <a:rPr lang="en-IN" smtClean="0"/>
              <a:t>18-04-2023</a:t>
            </a:fld>
            <a:endParaRPr lang="en-IN"/>
          </a:p>
        </p:txBody>
      </p:sp>
      <p:sp>
        <p:nvSpPr>
          <p:cNvPr id="5" name="Footer Placeholder 4">
            <a:extLst>
              <a:ext uri="{FF2B5EF4-FFF2-40B4-BE49-F238E27FC236}">
                <a16:creationId xmlns:a16="http://schemas.microsoft.com/office/drawing/2014/main" id="{537BF794-BF7F-8608-3829-24478B48DE0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A19FFF3-CDBF-4628-5DE8-5A4B6D375ACF}"/>
              </a:ext>
            </a:extLst>
          </p:cNvPr>
          <p:cNvSpPr>
            <a:spLocks noGrp="1"/>
          </p:cNvSpPr>
          <p:nvPr>
            <p:ph type="sldNum" sz="quarter" idx="12"/>
          </p:nvPr>
        </p:nvSpPr>
        <p:spPr/>
        <p:txBody>
          <a:bodyPr/>
          <a:lstStyle/>
          <a:p>
            <a:fld id="{89773461-ED98-4961-9F39-A929D8E77FC8}" type="slidenum">
              <a:rPr lang="en-IN" smtClean="0"/>
              <a:t>‹#›</a:t>
            </a:fld>
            <a:endParaRPr lang="en-IN"/>
          </a:p>
        </p:txBody>
      </p:sp>
    </p:spTree>
    <p:extLst>
      <p:ext uri="{BB962C8B-B14F-4D97-AF65-F5344CB8AC3E}">
        <p14:creationId xmlns:p14="http://schemas.microsoft.com/office/powerpoint/2010/main" val="57877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72647-F1E8-A815-46F7-779F5F0CF84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343DBA-2991-7771-D665-45C180BE27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A248611-0DAE-218B-98D2-EBC6E9A5B89C}"/>
              </a:ext>
            </a:extLst>
          </p:cNvPr>
          <p:cNvSpPr>
            <a:spLocks noGrp="1"/>
          </p:cNvSpPr>
          <p:nvPr>
            <p:ph type="dt" sz="half" idx="10"/>
          </p:nvPr>
        </p:nvSpPr>
        <p:spPr/>
        <p:txBody>
          <a:bodyPr/>
          <a:lstStyle/>
          <a:p>
            <a:fld id="{3B05AC43-C4E9-49ED-8A27-221494ACEC13}" type="datetimeFigureOut">
              <a:rPr lang="en-IN" smtClean="0"/>
              <a:t>18-04-2023</a:t>
            </a:fld>
            <a:endParaRPr lang="en-IN"/>
          </a:p>
        </p:txBody>
      </p:sp>
      <p:sp>
        <p:nvSpPr>
          <p:cNvPr id="5" name="Footer Placeholder 4">
            <a:extLst>
              <a:ext uri="{FF2B5EF4-FFF2-40B4-BE49-F238E27FC236}">
                <a16:creationId xmlns:a16="http://schemas.microsoft.com/office/drawing/2014/main" id="{99732FD6-78B0-B9DA-D5B9-D2B58AC02E5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A703F0C-469E-6D5F-4AF5-8626CEAE1EDB}"/>
              </a:ext>
            </a:extLst>
          </p:cNvPr>
          <p:cNvSpPr>
            <a:spLocks noGrp="1"/>
          </p:cNvSpPr>
          <p:nvPr>
            <p:ph type="sldNum" sz="quarter" idx="12"/>
          </p:nvPr>
        </p:nvSpPr>
        <p:spPr/>
        <p:txBody>
          <a:bodyPr/>
          <a:lstStyle/>
          <a:p>
            <a:fld id="{89773461-ED98-4961-9F39-A929D8E77FC8}" type="slidenum">
              <a:rPr lang="en-IN" smtClean="0"/>
              <a:t>‹#›</a:t>
            </a:fld>
            <a:endParaRPr lang="en-IN"/>
          </a:p>
        </p:txBody>
      </p:sp>
    </p:spTree>
    <p:extLst>
      <p:ext uri="{BB962C8B-B14F-4D97-AF65-F5344CB8AC3E}">
        <p14:creationId xmlns:p14="http://schemas.microsoft.com/office/powerpoint/2010/main" val="2813500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191E6E-9C75-8349-1ECC-5BB39FA4F0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AE58D05-4B41-7DCF-06EA-4FF392DE94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203D73-D3AB-762C-8B75-921AB7461530}"/>
              </a:ext>
            </a:extLst>
          </p:cNvPr>
          <p:cNvSpPr>
            <a:spLocks noGrp="1"/>
          </p:cNvSpPr>
          <p:nvPr>
            <p:ph type="dt" sz="half" idx="10"/>
          </p:nvPr>
        </p:nvSpPr>
        <p:spPr/>
        <p:txBody>
          <a:bodyPr/>
          <a:lstStyle/>
          <a:p>
            <a:fld id="{3B05AC43-C4E9-49ED-8A27-221494ACEC13}" type="datetimeFigureOut">
              <a:rPr lang="en-IN" smtClean="0"/>
              <a:t>18-04-2023</a:t>
            </a:fld>
            <a:endParaRPr lang="en-IN"/>
          </a:p>
        </p:txBody>
      </p:sp>
      <p:sp>
        <p:nvSpPr>
          <p:cNvPr id="5" name="Footer Placeholder 4">
            <a:extLst>
              <a:ext uri="{FF2B5EF4-FFF2-40B4-BE49-F238E27FC236}">
                <a16:creationId xmlns:a16="http://schemas.microsoft.com/office/drawing/2014/main" id="{1745B847-E05B-DFA5-F64A-C2E2DAED5FD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DB0B82-3C03-5F96-16F6-132C1BBE8D61}"/>
              </a:ext>
            </a:extLst>
          </p:cNvPr>
          <p:cNvSpPr>
            <a:spLocks noGrp="1"/>
          </p:cNvSpPr>
          <p:nvPr>
            <p:ph type="sldNum" sz="quarter" idx="12"/>
          </p:nvPr>
        </p:nvSpPr>
        <p:spPr/>
        <p:txBody>
          <a:bodyPr/>
          <a:lstStyle/>
          <a:p>
            <a:fld id="{89773461-ED98-4961-9F39-A929D8E77FC8}" type="slidenum">
              <a:rPr lang="en-IN" smtClean="0"/>
              <a:t>‹#›</a:t>
            </a:fld>
            <a:endParaRPr lang="en-IN"/>
          </a:p>
        </p:txBody>
      </p:sp>
    </p:spTree>
    <p:extLst>
      <p:ext uri="{BB962C8B-B14F-4D97-AF65-F5344CB8AC3E}">
        <p14:creationId xmlns:p14="http://schemas.microsoft.com/office/powerpoint/2010/main" val="11328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BFCA-85DB-644E-F122-4E74CD7B0EA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7E1DA84-3CE4-A22D-49FF-CF25C124A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DFC3E4-D8EE-8256-C052-35700E8B4073}"/>
              </a:ext>
            </a:extLst>
          </p:cNvPr>
          <p:cNvSpPr>
            <a:spLocks noGrp="1"/>
          </p:cNvSpPr>
          <p:nvPr>
            <p:ph type="dt" sz="half" idx="10"/>
          </p:nvPr>
        </p:nvSpPr>
        <p:spPr/>
        <p:txBody>
          <a:bodyPr/>
          <a:lstStyle/>
          <a:p>
            <a:fld id="{3B05AC43-C4E9-49ED-8A27-221494ACEC13}" type="datetimeFigureOut">
              <a:rPr lang="en-IN" smtClean="0"/>
              <a:t>18-04-2023</a:t>
            </a:fld>
            <a:endParaRPr lang="en-IN"/>
          </a:p>
        </p:txBody>
      </p:sp>
      <p:sp>
        <p:nvSpPr>
          <p:cNvPr id="5" name="Footer Placeholder 4">
            <a:extLst>
              <a:ext uri="{FF2B5EF4-FFF2-40B4-BE49-F238E27FC236}">
                <a16:creationId xmlns:a16="http://schemas.microsoft.com/office/drawing/2014/main" id="{8C22067D-BC70-691D-DA78-C7E0B4527F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8FF2911-1FEC-87B1-CE51-4C0EF9561F32}"/>
              </a:ext>
            </a:extLst>
          </p:cNvPr>
          <p:cNvSpPr>
            <a:spLocks noGrp="1"/>
          </p:cNvSpPr>
          <p:nvPr>
            <p:ph type="sldNum" sz="quarter" idx="12"/>
          </p:nvPr>
        </p:nvSpPr>
        <p:spPr/>
        <p:txBody>
          <a:bodyPr/>
          <a:lstStyle/>
          <a:p>
            <a:fld id="{89773461-ED98-4961-9F39-A929D8E77FC8}" type="slidenum">
              <a:rPr lang="en-IN" smtClean="0"/>
              <a:t>‹#›</a:t>
            </a:fld>
            <a:endParaRPr lang="en-IN"/>
          </a:p>
        </p:txBody>
      </p:sp>
    </p:spTree>
    <p:extLst>
      <p:ext uri="{BB962C8B-B14F-4D97-AF65-F5344CB8AC3E}">
        <p14:creationId xmlns:p14="http://schemas.microsoft.com/office/powerpoint/2010/main" val="101500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FCDD-6824-3779-4CC0-B86A21238F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0137D11-B85E-7C9D-10DF-A0CEEB0E1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6502CF-23CB-A023-8DCC-DFE8D97FC9EF}"/>
              </a:ext>
            </a:extLst>
          </p:cNvPr>
          <p:cNvSpPr>
            <a:spLocks noGrp="1"/>
          </p:cNvSpPr>
          <p:nvPr>
            <p:ph type="dt" sz="half" idx="10"/>
          </p:nvPr>
        </p:nvSpPr>
        <p:spPr/>
        <p:txBody>
          <a:bodyPr/>
          <a:lstStyle/>
          <a:p>
            <a:fld id="{3B05AC43-C4E9-49ED-8A27-221494ACEC13}" type="datetimeFigureOut">
              <a:rPr lang="en-IN" smtClean="0"/>
              <a:t>18-04-2023</a:t>
            </a:fld>
            <a:endParaRPr lang="en-IN"/>
          </a:p>
        </p:txBody>
      </p:sp>
      <p:sp>
        <p:nvSpPr>
          <p:cNvPr id="5" name="Footer Placeholder 4">
            <a:extLst>
              <a:ext uri="{FF2B5EF4-FFF2-40B4-BE49-F238E27FC236}">
                <a16:creationId xmlns:a16="http://schemas.microsoft.com/office/drawing/2014/main" id="{F1C73855-F501-1EDC-F677-EDCF274EED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6604051-0E79-B00C-1EEF-246F18AB94EF}"/>
              </a:ext>
            </a:extLst>
          </p:cNvPr>
          <p:cNvSpPr>
            <a:spLocks noGrp="1"/>
          </p:cNvSpPr>
          <p:nvPr>
            <p:ph type="sldNum" sz="quarter" idx="12"/>
          </p:nvPr>
        </p:nvSpPr>
        <p:spPr/>
        <p:txBody>
          <a:bodyPr/>
          <a:lstStyle/>
          <a:p>
            <a:fld id="{89773461-ED98-4961-9F39-A929D8E77FC8}" type="slidenum">
              <a:rPr lang="en-IN" smtClean="0"/>
              <a:t>‹#›</a:t>
            </a:fld>
            <a:endParaRPr lang="en-IN"/>
          </a:p>
        </p:txBody>
      </p:sp>
    </p:spTree>
    <p:extLst>
      <p:ext uri="{BB962C8B-B14F-4D97-AF65-F5344CB8AC3E}">
        <p14:creationId xmlns:p14="http://schemas.microsoft.com/office/powerpoint/2010/main" val="95940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3FE9-FAC8-429C-B702-54EA8AD96E4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EF64537-1B75-FD62-B3C8-0E5405AF71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74F68FA-2D6B-DAA4-9CEB-C89AAF9448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500716B-6DD0-16A8-C815-B71D7BECDA30}"/>
              </a:ext>
            </a:extLst>
          </p:cNvPr>
          <p:cNvSpPr>
            <a:spLocks noGrp="1"/>
          </p:cNvSpPr>
          <p:nvPr>
            <p:ph type="dt" sz="half" idx="10"/>
          </p:nvPr>
        </p:nvSpPr>
        <p:spPr/>
        <p:txBody>
          <a:bodyPr/>
          <a:lstStyle/>
          <a:p>
            <a:fld id="{3B05AC43-C4E9-49ED-8A27-221494ACEC13}" type="datetimeFigureOut">
              <a:rPr lang="en-IN" smtClean="0"/>
              <a:t>18-04-2023</a:t>
            </a:fld>
            <a:endParaRPr lang="en-IN"/>
          </a:p>
        </p:txBody>
      </p:sp>
      <p:sp>
        <p:nvSpPr>
          <p:cNvPr id="6" name="Footer Placeholder 5">
            <a:extLst>
              <a:ext uri="{FF2B5EF4-FFF2-40B4-BE49-F238E27FC236}">
                <a16:creationId xmlns:a16="http://schemas.microsoft.com/office/drawing/2014/main" id="{BF75600A-873D-C28C-DB8F-88CC875E1E0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D6F4436-FC02-BDCC-A050-A468DFA64F88}"/>
              </a:ext>
            </a:extLst>
          </p:cNvPr>
          <p:cNvSpPr>
            <a:spLocks noGrp="1"/>
          </p:cNvSpPr>
          <p:nvPr>
            <p:ph type="sldNum" sz="quarter" idx="12"/>
          </p:nvPr>
        </p:nvSpPr>
        <p:spPr/>
        <p:txBody>
          <a:bodyPr/>
          <a:lstStyle/>
          <a:p>
            <a:fld id="{89773461-ED98-4961-9F39-A929D8E77FC8}" type="slidenum">
              <a:rPr lang="en-IN" smtClean="0"/>
              <a:t>‹#›</a:t>
            </a:fld>
            <a:endParaRPr lang="en-IN"/>
          </a:p>
        </p:txBody>
      </p:sp>
    </p:spTree>
    <p:extLst>
      <p:ext uri="{BB962C8B-B14F-4D97-AF65-F5344CB8AC3E}">
        <p14:creationId xmlns:p14="http://schemas.microsoft.com/office/powerpoint/2010/main" val="289886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DBE6-EBD9-BC7C-F242-DF2A2708E1B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8B9E60A-83C1-1C40-A2AC-4155D1588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D4349C-1806-0D1E-04B8-5545519AC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2E8F0A7-0DE0-4014-A8F9-A8FE562DA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34C4F6-6C92-EC9D-608D-653E1B7B41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FF9057B-848E-BC4E-BB87-A9DD4097D49B}"/>
              </a:ext>
            </a:extLst>
          </p:cNvPr>
          <p:cNvSpPr>
            <a:spLocks noGrp="1"/>
          </p:cNvSpPr>
          <p:nvPr>
            <p:ph type="dt" sz="half" idx="10"/>
          </p:nvPr>
        </p:nvSpPr>
        <p:spPr/>
        <p:txBody>
          <a:bodyPr/>
          <a:lstStyle/>
          <a:p>
            <a:fld id="{3B05AC43-C4E9-49ED-8A27-221494ACEC13}" type="datetimeFigureOut">
              <a:rPr lang="en-IN" smtClean="0"/>
              <a:t>18-04-2023</a:t>
            </a:fld>
            <a:endParaRPr lang="en-IN"/>
          </a:p>
        </p:txBody>
      </p:sp>
      <p:sp>
        <p:nvSpPr>
          <p:cNvPr id="8" name="Footer Placeholder 7">
            <a:extLst>
              <a:ext uri="{FF2B5EF4-FFF2-40B4-BE49-F238E27FC236}">
                <a16:creationId xmlns:a16="http://schemas.microsoft.com/office/drawing/2014/main" id="{A5883545-A406-582B-7267-FFC634CE56B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F21AAB8-253C-E83F-00AE-ED9AB71FCDEC}"/>
              </a:ext>
            </a:extLst>
          </p:cNvPr>
          <p:cNvSpPr>
            <a:spLocks noGrp="1"/>
          </p:cNvSpPr>
          <p:nvPr>
            <p:ph type="sldNum" sz="quarter" idx="12"/>
          </p:nvPr>
        </p:nvSpPr>
        <p:spPr/>
        <p:txBody>
          <a:bodyPr/>
          <a:lstStyle/>
          <a:p>
            <a:fld id="{89773461-ED98-4961-9F39-A929D8E77FC8}" type="slidenum">
              <a:rPr lang="en-IN" smtClean="0"/>
              <a:t>‹#›</a:t>
            </a:fld>
            <a:endParaRPr lang="en-IN"/>
          </a:p>
        </p:txBody>
      </p:sp>
    </p:spTree>
    <p:extLst>
      <p:ext uri="{BB962C8B-B14F-4D97-AF65-F5344CB8AC3E}">
        <p14:creationId xmlns:p14="http://schemas.microsoft.com/office/powerpoint/2010/main" val="218514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A59D-F85B-CA93-63C0-8756E03E064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A3F951E-3E15-EF27-4B53-BABBB7EE5DCE}"/>
              </a:ext>
            </a:extLst>
          </p:cNvPr>
          <p:cNvSpPr>
            <a:spLocks noGrp="1"/>
          </p:cNvSpPr>
          <p:nvPr>
            <p:ph type="dt" sz="half" idx="10"/>
          </p:nvPr>
        </p:nvSpPr>
        <p:spPr/>
        <p:txBody>
          <a:bodyPr/>
          <a:lstStyle/>
          <a:p>
            <a:fld id="{3B05AC43-C4E9-49ED-8A27-221494ACEC13}" type="datetimeFigureOut">
              <a:rPr lang="en-IN" smtClean="0"/>
              <a:t>18-04-2023</a:t>
            </a:fld>
            <a:endParaRPr lang="en-IN"/>
          </a:p>
        </p:txBody>
      </p:sp>
      <p:sp>
        <p:nvSpPr>
          <p:cNvPr id="4" name="Footer Placeholder 3">
            <a:extLst>
              <a:ext uri="{FF2B5EF4-FFF2-40B4-BE49-F238E27FC236}">
                <a16:creationId xmlns:a16="http://schemas.microsoft.com/office/drawing/2014/main" id="{89CDE4D1-EE57-EF5D-9DD7-E1A1896D371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C7E4283-6CD5-AEF5-1761-B1E7A1C0ECFD}"/>
              </a:ext>
            </a:extLst>
          </p:cNvPr>
          <p:cNvSpPr>
            <a:spLocks noGrp="1"/>
          </p:cNvSpPr>
          <p:nvPr>
            <p:ph type="sldNum" sz="quarter" idx="12"/>
          </p:nvPr>
        </p:nvSpPr>
        <p:spPr/>
        <p:txBody>
          <a:bodyPr/>
          <a:lstStyle/>
          <a:p>
            <a:fld id="{89773461-ED98-4961-9F39-A929D8E77FC8}" type="slidenum">
              <a:rPr lang="en-IN" smtClean="0"/>
              <a:t>‹#›</a:t>
            </a:fld>
            <a:endParaRPr lang="en-IN"/>
          </a:p>
        </p:txBody>
      </p:sp>
    </p:spTree>
    <p:extLst>
      <p:ext uri="{BB962C8B-B14F-4D97-AF65-F5344CB8AC3E}">
        <p14:creationId xmlns:p14="http://schemas.microsoft.com/office/powerpoint/2010/main" val="77479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4E221F-0987-9F7E-F018-B7BF78C2AEF6}"/>
              </a:ext>
            </a:extLst>
          </p:cNvPr>
          <p:cNvSpPr>
            <a:spLocks noGrp="1"/>
          </p:cNvSpPr>
          <p:nvPr>
            <p:ph type="dt" sz="half" idx="10"/>
          </p:nvPr>
        </p:nvSpPr>
        <p:spPr/>
        <p:txBody>
          <a:bodyPr/>
          <a:lstStyle/>
          <a:p>
            <a:fld id="{3B05AC43-C4E9-49ED-8A27-221494ACEC13}" type="datetimeFigureOut">
              <a:rPr lang="en-IN" smtClean="0"/>
              <a:t>18-04-2023</a:t>
            </a:fld>
            <a:endParaRPr lang="en-IN"/>
          </a:p>
        </p:txBody>
      </p:sp>
      <p:sp>
        <p:nvSpPr>
          <p:cNvPr id="3" name="Footer Placeholder 2">
            <a:extLst>
              <a:ext uri="{FF2B5EF4-FFF2-40B4-BE49-F238E27FC236}">
                <a16:creationId xmlns:a16="http://schemas.microsoft.com/office/drawing/2014/main" id="{E7DCFEBC-83E0-B388-96D8-C7F136EC3C9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3DD7B59-FFE6-901E-48B9-BB04117E60D6}"/>
              </a:ext>
            </a:extLst>
          </p:cNvPr>
          <p:cNvSpPr>
            <a:spLocks noGrp="1"/>
          </p:cNvSpPr>
          <p:nvPr>
            <p:ph type="sldNum" sz="quarter" idx="12"/>
          </p:nvPr>
        </p:nvSpPr>
        <p:spPr/>
        <p:txBody>
          <a:bodyPr/>
          <a:lstStyle/>
          <a:p>
            <a:fld id="{89773461-ED98-4961-9F39-A929D8E77FC8}" type="slidenum">
              <a:rPr lang="en-IN" smtClean="0"/>
              <a:t>‹#›</a:t>
            </a:fld>
            <a:endParaRPr lang="en-IN"/>
          </a:p>
        </p:txBody>
      </p:sp>
    </p:spTree>
    <p:extLst>
      <p:ext uri="{BB962C8B-B14F-4D97-AF65-F5344CB8AC3E}">
        <p14:creationId xmlns:p14="http://schemas.microsoft.com/office/powerpoint/2010/main" val="46597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409C-AFCD-8928-3A1D-9F21F8C374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6409588-6CDB-5C9F-EC3F-BC921F52C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CCFC29D-119E-C8F6-2505-7AFDECCB5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F65E5D-BBFF-8F59-E28B-3DE5FA4159B5}"/>
              </a:ext>
            </a:extLst>
          </p:cNvPr>
          <p:cNvSpPr>
            <a:spLocks noGrp="1"/>
          </p:cNvSpPr>
          <p:nvPr>
            <p:ph type="dt" sz="half" idx="10"/>
          </p:nvPr>
        </p:nvSpPr>
        <p:spPr/>
        <p:txBody>
          <a:bodyPr/>
          <a:lstStyle/>
          <a:p>
            <a:fld id="{3B05AC43-C4E9-49ED-8A27-221494ACEC13}" type="datetimeFigureOut">
              <a:rPr lang="en-IN" smtClean="0"/>
              <a:t>18-04-2023</a:t>
            </a:fld>
            <a:endParaRPr lang="en-IN"/>
          </a:p>
        </p:txBody>
      </p:sp>
      <p:sp>
        <p:nvSpPr>
          <p:cNvPr id="6" name="Footer Placeholder 5">
            <a:extLst>
              <a:ext uri="{FF2B5EF4-FFF2-40B4-BE49-F238E27FC236}">
                <a16:creationId xmlns:a16="http://schemas.microsoft.com/office/drawing/2014/main" id="{A4ACC89F-AFFC-8BB0-1E2F-99ECB66CF3F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4CEB127-F76D-9DAB-B8D4-411883FD0534}"/>
              </a:ext>
            </a:extLst>
          </p:cNvPr>
          <p:cNvSpPr>
            <a:spLocks noGrp="1"/>
          </p:cNvSpPr>
          <p:nvPr>
            <p:ph type="sldNum" sz="quarter" idx="12"/>
          </p:nvPr>
        </p:nvSpPr>
        <p:spPr/>
        <p:txBody>
          <a:bodyPr/>
          <a:lstStyle/>
          <a:p>
            <a:fld id="{89773461-ED98-4961-9F39-A929D8E77FC8}" type="slidenum">
              <a:rPr lang="en-IN" smtClean="0"/>
              <a:t>‹#›</a:t>
            </a:fld>
            <a:endParaRPr lang="en-IN"/>
          </a:p>
        </p:txBody>
      </p:sp>
    </p:spTree>
    <p:extLst>
      <p:ext uri="{BB962C8B-B14F-4D97-AF65-F5344CB8AC3E}">
        <p14:creationId xmlns:p14="http://schemas.microsoft.com/office/powerpoint/2010/main" val="212645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B191-FE73-7ADF-783F-D3C76EEB9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C4C533F-DC5F-32AF-3E7B-BBCFBB2B13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102B906-1F51-95AB-A537-2410117F3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38095D-2BA8-6434-AF80-92251A1B79F5}"/>
              </a:ext>
            </a:extLst>
          </p:cNvPr>
          <p:cNvSpPr>
            <a:spLocks noGrp="1"/>
          </p:cNvSpPr>
          <p:nvPr>
            <p:ph type="dt" sz="half" idx="10"/>
          </p:nvPr>
        </p:nvSpPr>
        <p:spPr/>
        <p:txBody>
          <a:bodyPr/>
          <a:lstStyle/>
          <a:p>
            <a:fld id="{3B05AC43-C4E9-49ED-8A27-221494ACEC13}" type="datetimeFigureOut">
              <a:rPr lang="en-IN" smtClean="0"/>
              <a:t>18-04-2023</a:t>
            </a:fld>
            <a:endParaRPr lang="en-IN"/>
          </a:p>
        </p:txBody>
      </p:sp>
      <p:sp>
        <p:nvSpPr>
          <p:cNvPr id="6" name="Footer Placeholder 5">
            <a:extLst>
              <a:ext uri="{FF2B5EF4-FFF2-40B4-BE49-F238E27FC236}">
                <a16:creationId xmlns:a16="http://schemas.microsoft.com/office/drawing/2014/main" id="{A58C3BE5-B9DB-1055-1D8A-DEA3396FDF1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FCBBF34-F4A7-EE35-3DDC-F172F8320083}"/>
              </a:ext>
            </a:extLst>
          </p:cNvPr>
          <p:cNvSpPr>
            <a:spLocks noGrp="1"/>
          </p:cNvSpPr>
          <p:nvPr>
            <p:ph type="sldNum" sz="quarter" idx="12"/>
          </p:nvPr>
        </p:nvSpPr>
        <p:spPr/>
        <p:txBody>
          <a:bodyPr/>
          <a:lstStyle/>
          <a:p>
            <a:fld id="{89773461-ED98-4961-9F39-A929D8E77FC8}" type="slidenum">
              <a:rPr lang="en-IN" smtClean="0"/>
              <a:t>‹#›</a:t>
            </a:fld>
            <a:endParaRPr lang="en-IN"/>
          </a:p>
        </p:txBody>
      </p:sp>
    </p:spTree>
    <p:extLst>
      <p:ext uri="{BB962C8B-B14F-4D97-AF65-F5344CB8AC3E}">
        <p14:creationId xmlns:p14="http://schemas.microsoft.com/office/powerpoint/2010/main" val="150243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B94AFA-7B67-38AD-8D15-EB47FA72F5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CA2D87F-B9EE-3FA5-3CC0-F7588A6447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D2F80D4-8316-6AAB-E4DA-C3E4DD9217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5AC43-C4E9-49ED-8A27-221494ACEC13}" type="datetimeFigureOut">
              <a:rPr lang="en-IN" smtClean="0"/>
              <a:t>18-04-2023</a:t>
            </a:fld>
            <a:endParaRPr lang="en-IN"/>
          </a:p>
        </p:txBody>
      </p:sp>
      <p:sp>
        <p:nvSpPr>
          <p:cNvPr id="5" name="Footer Placeholder 4">
            <a:extLst>
              <a:ext uri="{FF2B5EF4-FFF2-40B4-BE49-F238E27FC236}">
                <a16:creationId xmlns:a16="http://schemas.microsoft.com/office/drawing/2014/main" id="{3744C612-330A-4361-3526-E56441A85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787F8BF-0278-E0BE-68C7-D3A1168DB0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73461-ED98-4961-9F39-A929D8E77FC8}" type="slidenum">
              <a:rPr lang="en-IN" smtClean="0"/>
              <a:t>‹#›</a:t>
            </a:fld>
            <a:endParaRPr lang="en-IN"/>
          </a:p>
        </p:txBody>
      </p:sp>
    </p:spTree>
    <p:extLst>
      <p:ext uri="{BB962C8B-B14F-4D97-AF65-F5344CB8AC3E}">
        <p14:creationId xmlns:p14="http://schemas.microsoft.com/office/powerpoint/2010/main" val="136885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file:///C:\Users\user\Desktop\New%20folder\16_%20Complex%20Amalgam%20Restorations%20_%20Pocket%20Dentistry_files\B9780323083331000162_f016-005ab-9780323083331.jp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45142" y="2467428"/>
            <a:ext cx="5551714" cy="1384995"/>
          </a:xfrm>
          <a:prstGeom prst="rect">
            <a:avLst/>
          </a:prstGeom>
          <a:noFill/>
        </p:spPr>
        <p:txBody>
          <a:bodyPr wrap="square" rtlCol="0">
            <a:spAutoFit/>
          </a:bodyPr>
          <a:lstStyle/>
          <a:p>
            <a:r>
              <a:rPr lang="en-US" sz="2800" dirty="0">
                <a:latin typeface="Book Antiqua" panose="02040602050305030304" pitchFamily="18" charset="0"/>
              </a:rPr>
              <a:t>TITLE OF THE TOPIC: COMPLEXAMALGAM RESTORATION  </a:t>
            </a:r>
          </a:p>
        </p:txBody>
      </p:sp>
      <p:sp>
        <p:nvSpPr>
          <p:cNvPr id="6" name="TextBox 5"/>
          <p:cNvSpPr txBox="1"/>
          <p:nvPr/>
        </p:nvSpPr>
        <p:spPr>
          <a:xfrm>
            <a:off x="203200" y="5715000"/>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t>1</a:t>
            </a:fld>
            <a:endParaRPr lang="en-US" dirty="0"/>
          </a:p>
        </p:txBody>
      </p:sp>
    </p:spTree>
    <p:extLst>
      <p:ext uri="{BB962C8B-B14F-4D97-AF65-F5344CB8AC3E}">
        <p14:creationId xmlns:p14="http://schemas.microsoft.com/office/powerpoint/2010/main" val="2777288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2" name="Title 3"/>
          <p:cNvSpPr>
            <a:spLocks noGrp="1"/>
          </p:cNvSpPr>
          <p:nvPr>
            <p:ph type="title"/>
          </p:nvPr>
        </p:nvSpPr>
        <p:spPr/>
        <p:txBody>
          <a:bodyPr/>
          <a:lstStyle/>
          <a:p>
            <a:r>
              <a:rPr lang="en-US" altLang="ja-JP" b="1" u="sng" dirty="0">
                <a:solidFill>
                  <a:schemeClr val="accent5">
                    <a:lumMod val="50000"/>
                  </a:schemeClr>
                </a:solidFill>
                <a:ea typeface="MS Mincho" panose="02020609040205080304" pitchFamily="49" charset="-128"/>
              </a:rPr>
              <a:t>Failures of pin retained restoration:</a:t>
            </a:r>
            <a:br>
              <a:rPr lang="en-US" altLang="ja-JP" b="1" dirty="0">
                <a:solidFill>
                  <a:srgbClr val="00CCFF"/>
                </a:solidFill>
                <a:ea typeface="MS Mincho" panose="02020609040205080304" pitchFamily="49" charset="-128"/>
              </a:rPr>
            </a:br>
            <a:endParaRPr lang="en-US" dirty="0"/>
          </a:p>
        </p:txBody>
      </p:sp>
      <p:sp>
        <p:nvSpPr>
          <p:cNvPr id="1048903" name="Content Placeholder 1"/>
          <p:cNvSpPr>
            <a:spLocks noGrp="1"/>
          </p:cNvSpPr>
          <p:nvPr>
            <p:ph sz="half" idx="1"/>
          </p:nvPr>
        </p:nvSpPr>
        <p:spPr>
          <a:xfrm>
            <a:off x="839570" y="1371601"/>
            <a:ext cx="5637430" cy="4805363"/>
          </a:xfrm>
        </p:spPr>
        <p:txBody>
          <a:bodyPr>
            <a:normAutofit/>
          </a:bodyPr>
          <a:lstStyle/>
          <a:p>
            <a:pPr algn="just">
              <a:spcBef>
                <a:spcPct val="50000"/>
              </a:spcBef>
            </a:pPr>
            <a:r>
              <a:rPr lang="en-US" altLang="ja-JP" b="1" i="1" dirty="0">
                <a:solidFill>
                  <a:srgbClr val="00CCFF"/>
                </a:solidFill>
                <a:ea typeface="MS Mincho" panose="02020609040205080304" pitchFamily="49" charset="-128"/>
              </a:rPr>
              <a:t>May occur </a:t>
            </a:r>
            <a:r>
              <a:rPr lang="en-US" altLang="ja-JP" b="1" dirty="0">
                <a:solidFill>
                  <a:srgbClr val="00CCFF"/>
                </a:solidFill>
                <a:ea typeface="MS Mincho" panose="02020609040205080304" pitchFamily="49" charset="-128"/>
              </a:rPr>
              <a:t>in </a:t>
            </a:r>
            <a:r>
              <a:rPr lang="en-US" altLang="ja-JP" b="1" i="1" dirty="0">
                <a:solidFill>
                  <a:srgbClr val="00CCFF"/>
                </a:solidFill>
                <a:ea typeface="MS Mincho" panose="02020609040205080304" pitchFamily="49" charset="-128"/>
              </a:rPr>
              <a:t>five areas:</a:t>
            </a:r>
            <a:endParaRPr lang="en-US" altLang="ja-JP" dirty="0">
              <a:solidFill>
                <a:srgbClr val="00CCFF"/>
              </a:solidFill>
              <a:ea typeface="MS Mincho" panose="02020609040205080304" pitchFamily="49" charset="-128"/>
            </a:endParaRPr>
          </a:p>
          <a:p>
            <a:pPr marL="0" indent="0" algn="just">
              <a:spcBef>
                <a:spcPct val="50000"/>
              </a:spcBef>
              <a:buNone/>
            </a:pPr>
            <a:r>
              <a:rPr lang="en-US" altLang="ja-JP" b="1" dirty="0">
                <a:solidFill>
                  <a:srgbClr val="99FF99"/>
                </a:solidFill>
                <a:ea typeface="MS Mincho" panose="02020609040205080304" pitchFamily="49" charset="-128"/>
              </a:rPr>
              <a:t>1</a:t>
            </a:r>
            <a:r>
              <a:rPr lang="en-US" altLang="ja-JP" b="1" dirty="0">
                <a:solidFill>
                  <a:srgbClr val="C00000"/>
                </a:solidFill>
                <a:ea typeface="MS Mincho" panose="02020609040205080304" pitchFamily="49" charset="-128"/>
              </a:rPr>
              <a:t>. </a:t>
            </a:r>
            <a:r>
              <a:rPr lang="en-US" altLang="ja-JP" b="1" i="1" dirty="0">
                <a:solidFill>
                  <a:srgbClr val="C00000"/>
                </a:solidFill>
                <a:ea typeface="MS Mincho" panose="02020609040205080304" pitchFamily="49" charset="-128"/>
              </a:rPr>
              <a:t>Fracture of dentin:</a:t>
            </a:r>
            <a:endParaRPr lang="en-US" altLang="ja-JP" dirty="0">
              <a:solidFill>
                <a:srgbClr val="C00000"/>
              </a:solidFill>
              <a:ea typeface="MS Mincho" panose="02020609040205080304" pitchFamily="49" charset="-128"/>
            </a:endParaRPr>
          </a:p>
          <a:p>
            <a:pPr algn="just">
              <a:spcBef>
                <a:spcPct val="50000"/>
              </a:spcBef>
            </a:pPr>
            <a:r>
              <a:rPr lang="en-US" altLang="ja-JP" dirty="0">
                <a:ea typeface="MS Mincho" panose="02020609040205080304" pitchFamily="49" charset="-128"/>
              </a:rPr>
              <a:t>The solution is to reduce the area to a flat surface and re-drill a pinhole.</a:t>
            </a:r>
          </a:p>
          <a:p>
            <a:pPr marL="0" indent="0" algn="just">
              <a:spcBef>
                <a:spcPct val="50000"/>
              </a:spcBef>
              <a:buNone/>
            </a:pPr>
            <a:r>
              <a:rPr lang="en-US" altLang="ja-JP" dirty="0">
                <a:ea typeface="MS Mincho" panose="02020609040205080304" pitchFamily="49" charset="-128"/>
              </a:rPr>
              <a:t>2. </a:t>
            </a:r>
            <a:r>
              <a:rPr lang="en-US" altLang="ja-JP" dirty="0">
                <a:solidFill>
                  <a:srgbClr val="C00000"/>
                </a:solidFill>
                <a:ea typeface="MS Mincho" panose="02020609040205080304" pitchFamily="49" charset="-128"/>
              </a:rPr>
              <a:t>Separation of pin from dentin:</a:t>
            </a:r>
          </a:p>
          <a:p>
            <a:pPr algn="just">
              <a:spcBef>
                <a:spcPct val="50000"/>
              </a:spcBef>
            </a:pPr>
            <a:r>
              <a:rPr lang="en-US" altLang="ja-JP" dirty="0">
                <a:ea typeface="MS Mincho" panose="02020609040205080304" pitchFamily="49" charset="-128"/>
              </a:rPr>
              <a:t> Treatment includes re cementing if it is composite    	restoration or performing the whole procedure 	again if it is amalgam restoration </a:t>
            </a:r>
          </a:p>
          <a:p>
            <a:pPr algn="just">
              <a:spcBef>
                <a:spcPct val="50000"/>
              </a:spcBef>
            </a:pPr>
            <a:endParaRPr lang="en-US" dirty="0"/>
          </a:p>
          <a:p>
            <a:pPr>
              <a:spcBef>
                <a:spcPct val="50000"/>
              </a:spcBef>
            </a:pPr>
            <a:endParaRPr lang="en-US" dirty="0"/>
          </a:p>
          <a:p>
            <a:endParaRPr lang="en-US" dirty="0"/>
          </a:p>
        </p:txBody>
      </p:sp>
      <p:pic>
        <p:nvPicPr>
          <p:cNvPr id="2097248" name="Picture 2" descr="1"/>
          <p:cNvPicPr>
            <a:picLocks noGrp="1" noChangeAspect="1" noChangeArrowheads="1"/>
          </p:cNvPicPr>
          <p:nvPr>
            <p:ph sz="half" idx="2"/>
          </p:nvPr>
        </p:nvPicPr>
        <p:blipFill>
          <a:blip r:embed="rId2"/>
          <a:srcRect/>
          <a:stretch>
            <a:fillRect/>
          </a:stretch>
        </p:blipFill>
        <p:spPr bwMode="auto">
          <a:xfrm>
            <a:off x="7391401" y="990600"/>
            <a:ext cx="3886199" cy="4953000"/>
          </a:xfrm>
          <a:prstGeom prst="rect">
            <a:avLst/>
          </a:prstGeom>
          <a:noFill/>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4" name="Title 2"/>
          <p:cNvSpPr>
            <a:spLocks noGrp="1"/>
          </p:cNvSpPr>
          <p:nvPr>
            <p:ph type="title"/>
          </p:nvPr>
        </p:nvSpPr>
        <p:spPr/>
        <p:txBody>
          <a:bodyPr/>
          <a:lstStyle/>
          <a:p>
            <a:endParaRPr lang="en-US" dirty="0"/>
          </a:p>
        </p:txBody>
      </p:sp>
      <p:sp>
        <p:nvSpPr>
          <p:cNvPr id="1048905" name="Content Placeholder 1"/>
          <p:cNvSpPr>
            <a:spLocks noGrp="1"/>
          </p:cNvSpPr>
          <p:nvPr>
            <p:ph idx="1"/>
          </p:nvPr>
        </p:nvSpPr>
        <p:spPr>
          <a:xfrm>
            <a:off x="839570" y="1066801"/>
            <a:ext cx="10512862" cy="5110163"/>
          </a:xfrm>
        </p:spPr>
        <p:txBody>
          <a:bodyPr>
            <a:normAutofit fontScale="25000" lnSpcReduction="20000"/>
          </a:bodyPr>
          <a:lstStyle/>
          <a:p>
            <a:pPr marL="0" indent="0">
              <a:lnSpc>
                <a:spcPct val="120000"/>
              </a:lnSpc>
              <a:spcBef>
                <a:spcPct val="50000"/>
              </a:spcBef>
              <a:buNone/>
            </a:pPr>
            <a:r>
              <a:rPr lang="en-US" altLang="ja-JP" sz="8000" b="1" dirty="0">
                <a:solidFill>
                  <a:srgbClr val="C00000"/>
                </a:solidFill>
                <a:ea typeface="MS Mincho" panose="02020609040205080304" pitchFamily="49" charset="-128"/>
              </a:rPr>
              <a:t>3. </a:t>
            </a:r>
            <a:r>
              <a:rPr lang="en-US" altLang="ja-JP" sz="8000" b="1" i="1" dirty="0">
                <a:solidFill>
                  <a:srgbClr val="C00000"/>
                </a:solidFill>
                <a:ea typeface="MS Mincho" panose="02020609040205080304" pitchFamily="49" charset="-128"/>
              </a:rPr>
              <a:t>  Pin fractures:</a:t>
            </a:r>
            <a:endParaRPr lang="en-US" altLang="ja-JP" sz="8000" dirty="0">
              <a:solidFill>
                <a:srgbClr val="C00000"/>
              </a:solidFill>
              <a:ea typeface="MS Mincho" panose="02020609040205080304" pitchFamily="49" charset="-128"/>
            </a:endParaRPr>
          </a:p>
          <a:p>
            <a:pPr marL="0" indent="0">
              <a:lnSpc>
                <a:spcPct val="120000"/>
              </a:lnSpc>
              <a:spcBef>
                <a:spcPct val="50000"/>
              </a:spcBef>
              <a:buNone/>
            </a:pPr>
            <a:r>
              <a:rPr lang="en-US" altLang="ja-JP" sz="8000" dirty="0">
                <a:ea typeface="MS Mincho" panose="02020609040205080304" pitchFamily="49" charset="-128"/>
              </a:rPr>
              <a:t>Remove any remaining restorative material from the cavity preparation. Re-do the procedure and  restoration  again.</a:t>
            </a:r>
          </a:p>
          <a:p>
            <a:pPr marL="0" indent="0">
              <a:lnSpc>
                <a:spcPct val="120000"/>
              </a:lnSpc>
              <a:spcBef>
                <a:spcPct val="50000"/>
              </a:spcBef>
              <a:buNone/>
            </a:pPr>
            <a:r>
              <a:rPr lang="en-US" altLang="ja-JP" sz="8000" b="1" dirty="0">
                <a:solidFill>
                  <a:srgbClr val="C00000"/>
                </a:solidFill>
                <a:ea typeface="MS Mincho" panose="02020609040205080304" pitchFamily="49" charset="-128"/>
              </a:rPr>
              <a:t>4. </a:t>
            </a:r>
            <a:r>
              <a:rPr lang="en-US" altLang="ja-JP" sz="8000" b="1" i="1" dirty="0">
                <a:solidFill>
                  <a:srgbClr val="C00000"/>
                </a:solidFill>
                <a:ea typeface="MS Mincho" panose="02020609040205080304" pitchFamily="49" charset="-128"/>
              </a:rPr>
              <a:t> Separation of pin from restorative material:</a:t>
            </a:r>
            <a:endParaRPr lang="en-US" altLang="ja-JP" sz="8000" dirty="0">
              <a:solidFill>
                <a:srgbClr val="C00000"/>
              </a:solidFill>
              <a:ea typeface="MS Mincho" panose="02020609040205080304" pitchFamily="49" charset="-128"/>
            </a:endParaRPr>
          </a:p>
          <a:p>
            <a:pPr marL="0" indent="0" algn="just">
              <a:lnSpc>
                <a:spcPct val="120000"/>
              </a:lnSpc>
              <a:spcBef>
                <a:spcPct val="50000"/>
              </a:spcBef>
              <a:buNone/>
            </a:pPr>
            <a:r>
              <a:rPr lang="en-US" altLang="ja-JP" sz="8000" dirty="0">
                <a:ea typeface="MS Mincho" panose="02020609040205080304" pitchFamily="49" charset="-128"/>
              </a:rPr>
              <a:t>	Formation of corrosion products at the interface is the most common cause for such type of failures.</a:t>
            </a:r>
          </a:p>
          <a:p>
            <a:pPr marL="0" indent="0" algn="just">
              <a:lnSpc>
                <a:spcPct val="120000"/>
              </a:lnSpc>
              <a:spcBef>
                <a:spcPct val="50000"/>
              </a:spcBef>
              <a:buNone/>
            </a:pPr>
            <a:r>
              <a:rPr lang="en-US" altLang="ja-JP" sz="8000" dirty="0">
                <a:ea typeface="MS Mincho" panose="02020609040205080304" pitchFamily="49" charset="-128"/>
              </a:rPr>
              <a:t>Treatment includes removal of any remaining restoratives material pins are checked for loosing and restoration done again.</a:t>
            </a:r>
          </a:p>
          <a:p>
            <a:pPr marL="0" indent="0" algn="just">
              <a:lnSpc>
                <a:spcPct val="120000"/>
              </a:lnSpc>
              <a:spcBef>
                <a:spcPct val="50000"/>
              </a:spcBef>
              <a:buNone/>
            </a:pPr>
            <a:r>
              <a:rPr lang="en-US" altLang="ja-JP" sz="8000" b="1" dirty="0">
                <a:solidFill>
                  <a:srgbClr val="C00000"/>
                </a:solidFill>
                <a:ea typeface="MS Mincho" panose="02020609040205080304" pitchFamily="49" charset="-128"/>
              </a:rPr>
              <a:t>5. </a:t>
            </a:r>
            <a:r>
              <a:rPr lang="en-US" altLang="ja-JP" sz="8000" b="1" i="1" dirty="0">
                <a:solidFill>
                  <a:srgbClr val="C00000"/>
                </a:solidFill>
                <a:ea typeface="MS Mincho" panose="02020609040205080304" pitchFamily="49" charset="-128"/>
              </a:rPr>
              <a:t>Failure </a:t>
            </a:r>
            <a:r>
              <a:rPr lang="en-US" altLang="ja-JP" sz="8000" i="1" dirty="0">
                <a:solidFill>
                  <a:srgbClr val="C00000"/>
                </a:solidFill>
                <a:ea typeface="MS Mincho" panose="02020609040205080304" pitchFamily="49" charset="-128"/>
              </a:rPr>
              <a:t>of restorative </a:t>
            </a:r>
            <a:r>
              <a:rPr lang="en-US" altLang="ja-JP" sz="8000" b="1" i="1" dirty="0">
                <a:solidFill>
                  <a:srgbClr val="C00000"/>
                </a:solidFill>
                <a:ea typeface="MS Mincho" panose="02020609040205080304" pitchFamily="49" charset="-128"/>
              </a:rPr>
              <a:t>material </a:t>
            </a:r>
            <a:r>
              <a:rPr lang="en-US" altLang="ja-JP" sz="8000" i="1" dirty="0">
                <a:solidFill>
                  <a:srgbClr val="C00000"/>
                </a:solidFill>
                <a:ea typeface="MS Mincho" panose="02020609040205080304" pitchFamily="49" charset="-128"/>
              </a:rPr>
              <a:t> </a:t>
            </a:r>
            <a:r>
              <a:rPr lang="en-US" altLang="ja-JP" sz="8000" i="1" dirty="0">
                <a:solidFill>
                  <a:srgbClr val="99FF99"/>
                </a:solidFill>
                <a:ea typeface="MS Mincho" panose="02020609040205080304" pitchFamily="49" charset="-128"/>
              </a:rPr>
              <a:t>:</a:t>
            </a:r>
            <a:endParaRPr lang="en-US" altLang="ja-JP" sz="8000" dirty="0">
              <a:solidFill>
                <a:srgbClr val="99FF99"/>
              </a:solidFill>
              <a:ea typeface="MS Mincho" panose="02020609040205080304" pitchFamily="49" charset="-128"/>
            </a:endParaRPr>
          </a:p>
          <a:p>
            <a:pPr marL="0" indent="0" algn="just">
              <a:lnSpc>
                <a:spcPct val="120000"/>
              </a:lnSpc>
              <a:spcBef>
                <a:spcPct val="50000"/>
              </a:spcBef>
              <a:buNone/>
            </a:pPr>
            <a:r>
              <a:rPr lang="en-US" altLang="ja-JP" sz="8000" dirty="0">
                <a:ea typeface="MS Mincho" panose="02020609040205080304" pitchFamily="49" charset="-128"/>
              </a:rPr>
              <a:t>	The most common cause for such type of failure is an improperly retained matrix.</a:t>
            </a:r>
          </a:p>
          <a:p>
            <a:pPr marL="0" indent="0" algn="just">
              <a:lnSpc>
                <a:spcPct val="120000"/>
              </a:lnSpc>
              <a:spcBef>
                <a:spcPct val="50000"/>
              </a:spcBef>
              <a:buNone/>
            </a:pPr>
            <a:r>
              <a:rPr lang="en-US" altLang="ja-JP" sz="8000" dirty="0">
                <a:ea typeface="MS Mincho" panose="02020609040205080304" pitchFamily="49" charset="-128"/>
              </a:rPr>
              <a:t>	The treatment includes removing the remaining restorative material and tooth is restored again.</a:t>
            </a:r>
          </a:p>
          <a:p>
            <a:pPr marL="0" indent="0" algn="just">
              <a:lnSpc>
                <a:spcPct val="120000"/>
              </a:lnSpc>
              <a:spcBef>
                <a:spcPct val="50000"/>
              </a:spcBef>
              <a:buNone/>
            </a:pPr>
            <a:r>
              <a:rPr lang="en-US" altLang="ja-JP" sz="8000" dirty="0">
                <a:ea typeface="MS Mincho" panose="02020609040205080304" pitchFamily="49" charset="-128"/>
              </a:rPr>
              <a:t>	 </a:t>
            </a:r>
            <a:endParaRPr lang="en-US" sz="8000" dirty="0"/>
          </a:p>
          <a:p>
            <a:pPr marL="0" indent="0" algn="just">
              <a:lnSpc>
                <a:spcPct val="120000"/>
              </a:lnSpc>
              <a:spcBef>
                <a:spcPct val="50000"/>
              </a:spcBef>
              <a:buNone/>
            </a:pPr>
            <a:r>
              <a:rPr lang="en-US" altLang="ja-JP" sz="8000" dirty="0">
                <a:ea typeface="MS Mincho" panose="02020609040205080304" pitchFamily="49" charset="-128"/>
              </a:rPr>
              <a:t>	</a:t>
            </a:r>
            <a:endParaRPr lang="en-US" sz="8000" dirty="0"/>
          </a:p>
          <a:p>
            <a:endParaRPr lang="en-US"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6" name="Title 2"/>
          <p:cNvSpPr>
            <a:spLocks noGrp="1"/>
          </p:cNvSpPr>
          <p:nvPr>
            <p:ph type="title"/>
          </p:nvPr>
        </p:nvSpPr>
        <p:spPr/>
        <p:txBody>
          <a:bodyPr/>
          <a:lstStyle/>
          <a:p>
            <a:endParaRPr lang="en-US"/>
          </a:p>
        </p:txBody>
      </p:sp>
      <p:sp>
        <p:nvSpPr>
          <p:cNvPr id="1048907" name="Content Placeholder 1"/>
          <p:cNvSpPr>
            <a:spLocks noGrp="1"/>
          </p:cNvSpPr>
          <p:nvPr>
            <p:ph idx="1"/>
          </p:nvPr>
        </p:nvSpPr>
        <p:spPr/>
        <p:txBody>
          <a:bodyPr/>
          <a:lstStyle/>
          <a:p>
            <a:pPr marL="0" indent="0">
              <a:spcBef>
                <a:spcPct val="50000"/>
              </a:spcBef>
              <a:buNone/>
            </a:pPr>
            <a:r>
              <a:rPr lang="en-US" altLang="ja-JP" b="1" dirty="0">
                <a:solidFill>
                  <a:srgbClr val="C00000"/>
                </a:solidFill>
                <a:ea typeface="MS Mincho" panose="02020609040205080304" pitchFamily="49" charset="-128"/>
              </a:rPr>
              <a:t>Effect of pins on Pulp:</a:t>
            </a:r>
            <a:endParaRPr lang="en-US" altLang="ja-JP" dirty="0">
              <a:solidFill>
                <a:srgbClr val="C00000"/>
              </a:solidFill>
              <a:ea typeface="MS Mincho" panose="02020609040205080304" pitchFamily="49" charset="-128"/>
            </a:endParaRPr>
          </a:p>
          <a:p>
            <a:pPr algn="just">
              <a:spcBef>
                <a:spcPct val="50000"/>
              </a:spcBef>
            </a:pPr>
            <a:r>
              <a:rPr lang="en-US" altLang="ja-JP" dirty="0">
                <a:ea typeface="MS Mincho" panose="02020609040205080304" pitchFamily="49" charset="-128"/>
              </a:rPr>
              <a:t>	Pulp responds positively to the pin and accepts its presence with out any adverse effects .</a:t>
            </a:r>
          </a:p>
          <a:p>
            <a:pPr algn="just">
              <a:spcBef>
                <a:spcPct val="50000"/>
              </a:spcBef>
            </a:pPr>
            <a:r>
              <a:rPr lang="en-US" altLang="ja-JP" dirty="0">
                <a:ea typeface="MS Mincho" panose="02020609040205080304" pitchFamily="49" charset="-128"/>
              </a:rPr>
              <a:t>If the tooth is carious, symptomatic or a hermetic seal is not maintained under the restoration, the pulp may succumb to the injuries.</a:t>
            </a:r>
            <a:r>
              <a:rPr lang="en-US" altLang="ja-JP" dirty="0">
                <a:ea typeface="ＭＳ Ｐゴシック" panose="020B0600070205080204" pitchFamily="34" charset="-128"/>
              </a:rPr>
              <a:t> </a:t>
            </a:r>
          </a:p>
          <a:p>
            <a:pPr algn="just">
              <a:spcBef>
                <a:spcPct val="50000"/>
              </a:spcBef>
            </a:pPr>
            <a:r>
              <a:rPr lang="en-US" altLang="ja-JP" dirty="0">
                <a:ea typeface="MS Mincho" panose="02020609040205080304" pitchFamily="49" charset="-128"/>
              </a:rPr>
              <a:t>The proximity of pin channels to the pulp tend to induce pulpal responses like destruction of </a:t>
            </a:r>
            <a:r>
              <a:rPr lang="en-US" altLang="ja-JP" dirty="0" err="1">
                <a:ea typeface="MS Mincho" panose="02020609040205080304" pitchFamily="49" charset="-128"/>
              </a:rPr>
              <a:t>odontoblastic</a:t>
            </a:r>
            <a:r>
              <a:rPr lang="en-US" altLang="ja-JP" dirty="0">
                <a:ea typeface="MS Mincho" panose="02020609040205080304" pitchFamily="49" charset="-128"/>
              </a:rPr>
              <a:t> nuclei, vascular dilation, and inflammatory cell infiltration.</a:t>
            </a:r>
          </a:p>
          <a:p>
            <a:endParaRPr lang="en-US"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8" name="Title 2"/>
          <p:cNvSpPr>
            <a:spLocks noGrp="1"/>
          </p:cNvSpPr>
          <p:nvPr>
            <p:ph type="title"/>
          </p:nvPr>
        </p:nvSpPr>
        <p:spPr/>
        <p:txBody>
          <a:bodyPr/>
          <a:lstStyle/>
          <a:p>
            <a:endParaRPr lang="en-US"/>
          </a:p>
        </p:txBody>
      </p:sp>
      <p:sp>
        <p:nvSpPr>
          <p:cNvPr id="1048909" name="Content Placeholder 1"/>
          <p:cNvSpPr>
            <a:spLocks noGrp="1"/>
          </p:cNvSpPr>
          <p:nvPr>
            <p:ph idx="1"/>
          </p:nvPr>
        </p:nvSpPr>
        <p:spPr>
          <a:solidFill>
            <a:schemeClr val="accent4">
              <a:lumMod val="20000"/>
              <a:lumOff val="80000"/>
            </a:schemeClr>
          </a:solidFill>
        </p:spPr>
        <p:txBody>
          <a:bodyPr/>
          <a:lstStyle/>
          <a:p>
            <a:pPr algn="just">
              <a:spcBef>
                <a:spcPct val="50000"/>
              </a:spcBef>
            </a:pPr>
            <a:r>
              <a:rPr lang="en-US" altLang="ja-JP" dirty="0">
                <a:ea typeface="MS Mincho" panose="02020609040205080304" pitchFamily="49" charset="-128"/>
              </a:rPr>
              <a:t>Inflammatory reactions have been observed under all three types of pins i.e. </a:t>
            </a:r>
            <a:r>
              <a:rPr lang="en-US" altLang="ja-JP" dirty="0">
                <a:solidFill>
                  <a:srgbClr val="C00000"/>
                </a:solidFill>
                <a:ea typeface="MS Mincho" panose="02020609040205080304" pitchFamily="49" charset="-128"/>
              </a:rPr>
              <a:t>cemented ,friction locked and threaded</a:t>
            </a:r>
            <a:r>
              <a:rPr lang="en-US" altLang="ja-JP" dirty="0">
                <a:solidFill>
                  <a:srgbClr val="99FF99"/>
                </a:solidFill>
                <a:ea typeface="MS Mincho" panose="02020609040205080304" pitchFamily="49" charset="-128"/>
              </a:rPr>
              <a:t>.</a:t>
            </a:r>
          </a:p>
          <a:p>
            <a:pPr algn="just">
              <a:spcBef>
                <a:spcPct val="50000"/>
              </a:spcBef>
            </a:pPr>
            <a:r>
              <a:rPr lang="en-US" altLang="ja-JP" dirty="0">
                <a:ea typeface="MS Mincho" panose="02020609040205080304" pitchFamily="49" charset="-128"/>
              </a:rPr>
              <a:t> The response under cemented pins is attributed to the type of cement used and its effect on pulp.</a:t>
            </a:r>
          </a:p>
          <a:p>
            <a:pPr algn="just">
              <a:spcBef>
                <a:spcPct val="50000"/>
              </a:spcBef>
            </a:pPr>
            <a:r>
              <a:rPr lang="en-US" altLang="ja-JP" dirty="0">
                <a:ea typeface="MS Mincho" panose="02020609040205080304" pitchFamily="49" charset="-128"/>
              </a:rPr>
              <a:t> Pulpal response under friction locked and threaded pins are probably because of the </a:t>
            </a:r>
            <a:r>
              <a:rPr lang="en-US" altLang="ja-JP" dirty="0" err="1">
                <a:ea typeface="MS Mincho" panose="02020609040205080304" pitchFamily="49" charset="-128"/>
              </a:rPr>
              <a:t>microcracks</a:t>
            </a:r>
            <a:r>
              <a:rPr lang="en-US" altLang="ja-JP" dirty="0">
                <a:ea typeface="MS Mincho" panose="02020609040205080304" pitchFamily="49" charset="-128"/>
              </a:rPr>
              <a:t> generated in communication with the pulp or disruption of the </a:t>
            </a:r>
            <a:r>
              <a:rPr lang="en-US" altLang="ja-JP" dirty="0" err="1">
                <a:ea typeface="MS Mincho" panose="02020609040205080304" pitchFamily="49" charset="-128"/>
              </a:rPr>
              <a:t>odontoblastic</a:t>
            </a:r>
            <a:r>
              <a:rPr lang="en-US" altLang="ja-JP" dirty="0">
                <a:ea typeface="MS Mincho" panose="02020609040205080304" pitchFamily="49" charset="-128"/>
              </a:rPr>
              <a:t> processes.</a:t>
            </a:r>
          </a:p>
          <a:p>
            <a:endParaRPr lang="en-US"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0" name="Title 2"/>
          <p:cNvSpPr>
            <a:spLocks noGrp="1"/>
          </p:cNvSpPr>
          <p:nvPr>
            <p:ph type="title"/>
          </p:nvPr>
        </p:nvSpPr>
        <p:spPr/>
        <p:txBody>
          <a:bodyPr/>
          <a:lstStyle/>
          <a:p>
            <a:endParaRPr lang="en-US" dirty="0"/>
          </a:p>
        </p:txBody>
      </p:sp>
      <p:sp>
        <p:nvSpPr>
          <p:cNvPr id="1048911" name="Content Placeholder 1"/>
          <p:cNvSpPr>
            <a:spLocks noGrp="1"/>
          </p:cNvSpPr>
          <p:nvPr>
            <p:ph idx="1"/>
          </p:nvPr>
        </p:nvSpPr>
        <p:spPr>
          <a:solidFill>
            <a:schemeClr val="accent6">
              <a:lumMod val="40000"/>
              <a:lumOff val="60000"/>
            </a:schemeClr>
          </a:solidFill>
        </p:spPr>
        <p:txBody>
          <a:bodyPr>
            <a:normAutofit fontScale="92500"/>
          </a:bodyPr>
          <a:lstStyle/>
          <a:p>
            <a:pPr algn="just">
              <a:lnSpc>
                <a:spcPct val="170000"/>
              </a:lnSpc>
              <a:spcBef>
                <a:spcPct val="50000"/>
              </a:spcBef>
            </a:pPr>
            <a:r>
              <a:rPr lang="en-US" b="1" dirty="0">
                <a:solidFill>
                  <a:srgbClr val="FF9900"/>
                </a:solidFill>
                <a:effectLst>
                  <a:outerShdw blurRad="38100" dist="38100" dir="2700000" algn="tl">
                    <a:srgbClr val="000000"/>
                  </a:outerShdw>
                </a:effectLst>
              </a:rPr>
              <a:t>AMALGAPIN:</a:t>
            </a:r>
          </a:p>
          <a:p>
            <a:pPr algn="just">
              <a:lnSpc>
                <a:spcPct val="150000"/>
              </a:lnSpc>
              <a:spcBef>
                <a:spcPct val="50000"/>
              </a:spcBef>
              <a:buFontTx/>
              <a:buChar char="-"/>
            </a:pPr>
            <a:r>
              <a:rPr lang="en-US" dirty="0"/>
              <a:t> 	 Introduced in 1980 by </a:t>
            </a:r>
            <a:r>
              <a:rPr lang="en-US" dirty="0" err="1"/>
              <a:t>Shavell</a:t>
            </a:r>
            <a:endParaRPr lang="en-US" dirty="0"/>
          </a:p>
          <a:p>
            <a:pPr algn="just">
              <a:lnSpc>
                <a:spcPct val="150000"/>
              </a:lnSpc>
              <a:spcBef>
                <a:spcPct val="50000"/>
              </a:spcBef>
              <a:buFontTx/>
              <a:buChar char="-"/>
            </a:pPr>
            <a:r>
              <a:rPr lang="en-US" dirty="0"/>
              <a:t> 	Retention for amalgam is provided by 2-3mm deep holes placed in dentin by using round ended bur No. 1156, 1157, 1158 instead of 	placing pin </a:t>
            </a:r>
          </a:p>
          <a:p>
            <a:pPr algn="just">
              <a:lnSpc>
                <a:spcPct val="150000"/>
              </a:lnSpc>
              <a:spcBef>
                <a:spcPct val="50000"/>
              </a:spcBef>
              <a:buFontTx/>
              <a:buChar char="-"/>
            </a:pPr>
            <a:r>
              <a:rPr lang="en-US" dirty="0"/>
              <a:t>Amalgam is then condensed into holes and the remainder of restoration.</a:t>
            </a:r>
          </a:p>
          <a:p>
            <a:endParaRPr lang="en-US" dirty="0"/>
          </a:p>
        </p:txBody>
      </p:sp>
      <p:pic>
        <p:nvPicPr>
          <p:cNvPr id="2097249" name="Picture 3"/>
          <p:cNvPicPr>
            <a:picLocks noChangeAspect="1"/>
          </p:cNvPicPr>
          <p:nvPr/>
        </p:nvPicPr>
        <p:blipFill rotWithShape="1">
          <a:blip r:embed="rId2"/>
          <a:srcRect t="1077" r="50000" b="44851"/>
          <a:stretch>
            <a:fillRect/>
          </a:stretch>
        </p:blipFill>
        <p:spPr>
          <a:xfrm>
            <a:off x="7467600" y="533400"/>
            <a:ext cx="3581400" cy="2514600"/>
          </a:xfrm>
          <a:prstGeom prst="rect">
            <a:avLst/>
          </a:prstGeom>
          <a:ln>
            <a:solidFill>
              <a:schemeClr val="tx1"/>
            </a:solidFill>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2" name="Content Placeholder 1"/>
          <p:cNvSpPr>
            <a:spLocks noGrp="1"/>
          </p:cNvSpPr>
          <p:nvPr>
            <p:ph idx="1"/>
          </p:nvPr>
        </p:nvSpPr>
        <p:spPr>
          <a:xfrm>
            <a:off x="839570" y="714357"/>
            <a:ext cx="10614280" cy="5462607"/>
          </a:xfrm>
          <a:solidFill>
            <a:schemeClr val="accent6">
              <a:lumMod val="40000"/>
              <a:lumOff val="60000"/>
            </a:schemeClr>
          </a:solidFill>
        </p:spPr>
        <p:txBody>
          <a:bodyPr>
            <a:normAutofit lnSpcReduction="10000"/>
          </a:bodyPr>
          <a:lstStyle/>
          <a:p>
            <a:pPr marL="0" indent="0">
              <a:lnSpc>
                <a:spcPct val="120000"/>
              </a:lnSpc>
              <a:spcBef>
                <a:spcPct val="50000"/>
              </a:spcBef>
              <a:buNone/>
            </a:pPr>
            <a:r>
              <a:rPr lang="en-US" b="1" dirty="0">
                <a:solidFill>
                  <a:srgbClr val="FF9900"/>
                </a:solidFill>
                <a:effectLst>
                  <a:outerShdw blurRad="38100" dist="38100" dir="2700000" algn="tl">
                    <a:srgbClr val="000000"/>
                  </a:outerShdw>
                </a:effectLst>
              </a:rPr>
              <a:t>Advantages: </a:t>
            </a:r>
          </a:p>
          <a:p>
            <a:pPr marL="0" indent="0">
              <a:lnSpc>
                <a:spcPct val="120000"/>
              </a:lnSpc>
              <a:spcBef>
                <a:spcPct val="50000"/>
              </a:spcBef>
              <a:buNone/>
            </a:pPr>
            <a:r>
              <a:rPr lang="en-US" dirty="0"/>
              <a:t>1.No </a:t>
            </a:r>
            <a:r>
              <a:rPr lang="en-US" dirty="0" err="1"/>
              <a:t>microleakage</a:t>
            </a:r>
            <a:r>
              <a:rPr lang="en-US" dirty="0"/>
              <a:t> </a:t>
            </a:r>
          </a:p>
          <a:p>
            <a:pPr marL="0" indent="0">
              <a:lnSpc>
                <a:spcPct val="120000"/>
              </a:lnSpc>
              <a:spcBef>
                <a:spcPct val="50000"/>
              </a:spcBef>
              <a:buNone/>
            </a:pPr>
            <a:r>
              <a:rPr lang="en-US" dirty="0"/>
              <a:t>2. No stress in dentin.</a:t>
            </a:r>
          </a:p>
          <a:p>
            <a:pPr marL="0" indent="0">
              <a:lnSpc>
                <a:spcPct val="120000"/>
              </a:lnSpc>
              <a:spcBef>
                <a:spcPct val="50000"/>
              </a:spcBef>
              <a:buNone/>
            </a:pPr>
            <a:r>
              <a:rPr lang="en-US" dirty="0"/>
              <a:t>3. No need of pins and pin system </a:t>
            </a:r>
          </a:p>
          <a:p>
            <a:pPr marL="0" indent="0">
              <a:lnSpc>
                <a:spcPct val="120000"/>
              </a:lnSpc>
              <a:spcBef>
                <a:spcPct val="50000"/>
              </a:spcBef>
              <a:buNone/>
            </a:pPr>
            <a:r>
              <a:rPr lang="en-US" dirty="0"/>
              <a:t>4. Pulp irritation is avoided</a:t>
            </a:r>
          </a:p>
          <a:p>
            <a:pPr marL="0" indent="0">
              <a:lnSpc>
                <a:spcPct val="120000"/>
              </a:lnSpc>
              <a:spcBef>
                <a:spcPct val="50000"/>
              </a:spcBef>
              <a:buNone/>
            </a:pPr>
            <a:r>
              <a:rPr lang="en-US" b="1" dirty="0">
                <a:solidFill>
                  <a:srgbClr val="FF9900"/>
                </a:solidFill>
                <a:effectLst>
                  <a:outerShdw blurRad="38100" dist="38100" dir="2700000" algn="tl">
                    <a:srgbClr val="000000"/>
                  </a:outerShdw>
                </a:effectLst>
              </a:rPr>
              <a:t>Disadvantages:</a:t>
            </a:r>
          </a:p>
          <a:p>
            <a:pPr marL="0" indent="0">
              <a:lnSpc>
                <a:spcPct val="120000"/>
              </a:lnSpc>
              <a:spcBef>
                <a:spcPct val="50000"/>
              </a:spcBef>
              <a:buNone/>
            </a:pPr>
            <a:r>
              <a:rPr lang="en-US" dirty="0"/>
              <a:t>More tooth structure is removed. </a:t>
            </a:r>
          </a:p>
          <a:p>
            <a:pPr marL="0" indent="0">
              <a:lnSpc>
                <a:spcPct val="120000"/>
              </a:lnSpc>
              <a:spcBef>
                <a:spcPct val="50000"/>
              </a:spcBef>
              <a:buNone/>
            </a:pPr>
            <a:r>
              <a:rPr lang="en-US" dirty="0"/>
              <a:t>Shear strength of amalgam pin is less. </a:t>
            </a:r>
          </a:p>
          <a:p>
            <a:pPr marL="0" indent="0">
              <a:buNone/>
            </a:pPr>
            <a:endParaRPr lang="en-US"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3" name="Title 2"/>
          <p:cNvSpPr>
            <a:spLocks noGrp="1"/>
          </p:cNvSpPr>
          <p:nvPr>
            <p:ph type="title"/>
          </p:nvPr>
        </p:nvSpPr>
        <p:spPr>
          <a:xfrm>
            <a:off x="762685" y="1"/>
            <a:ext cx="10512862" cy="1325563"/>
          </a:xfrm>
        </p:spPr>
        <p:txBody>
          <a:bodyPr>
            <a:normAutofit/>
          </a:bodyPr>
          <a:lstStyle/>
          <a:p>
            <a:r>
              <a:rPr lang="en-US" b="1" u="sng" dirty="0"/>
              <a:t>Other complex amalgam preparation</a:t>
            </a:r>
          </a:p>
        </p:txBody>
      </p:sp>
      <p:sp>
        <p:nvSpPr>
          <p:cNvPr id="1048914" name="Content Placeholder 1"/>
          <p:cNvSpPr>
            <a:spLocks noGrp="1"/>
          </p:cNvSpPr>
          <p:nvPr>
            <p:ph idx="1"/>
          </p:nvPr>
        </p:nvSpPr>
        <p:spPr>
          <a:xfrm>
            <a:off x="762685" y="1143000"/>
            <a:ext cx="7905083" cy="5562600"/>
          </a:xfrm>
          <a:solidFill>
            <a:schemeClr val="accent6">
              <a:lumMod val="40000"/>
              <a:lumOff val="60000"/>
            </a:schemeClr>
          </a:solidFill>
        </p:spPr>
        <p:txBody>
          <a:bodyPr>
            <a:normAutofit/>
          </a:bodyPr>
          <a:lstStyle/>
          <a:p>
            <a:pPr>
              <a:buNone/>
            </a:pPr>
            <a:r>
              <a:rPr lang="en-US" b="1" dirty="0"/>
              <a:t>SLOT RETAINED AMALGAM RESTORATIONS</a:t>
            </a:r>
            <a:endParaRPr lang="en-US" dirty="0"/>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 slot is a retention groove in dentin whose length is in a </a:t>
            </a:r>
            <a:r>
              <a:rPr lang="en-US" sz="2400" b="1" dirty="0">
                <a:solidFill>
                  <a:schemeClr val="accent2"/>
                </a:solidFill>
                <a:latin typeface="Times New Roman" panose="02020603050405020304" pitchFamily="18" charset="0"/>
                <a:cs typeface="Times New Roman" panose="02020603050405020304" pitchFamily="18" charset="0"/>
              </a:rPr>
              <a:t>horizontal plane</a:t>
            </a:r>
            <a:r>
              <a:rPr lang="en-US" sz="2400" dirty="0">
                <a:solidFill>
                  <a:schemeClr val="accent2"/>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IN" sz="2400" dirty="0">
                <a:solidFill>
                  <a:srgbClr val="FF0000"/>
                </a:solidFill>
                <a:latin typeface="Times New Roman" panose="02020603050405020304" pitchFamily="18" charset="0"/>
                <a:cs typeface="Times New Roman" panose="02020603050405020304" pitchFamily="18" charset="0"/>
              </a:rPr>
              <a:t>Circumferential slots</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Outhwaite</a:t>
            </a:r>
            <a:r>
              <a:rPr lang="en-IN" sz="2400" dirty="0">
                <a:latin typeface="Times New Roman" panose="02020603050405020304" pitchFamily="18" charset="0"/>
                <a:cs typeface="Times New Roman" panose="02020603050405020304" pitchFamily="18" charset="0"/>
              </a:rPr>
              <a:t> et al introduced the circumferential slot prepared with a no. 33½ inverted cone bur</a:t>
            </a:r>
            <a:r>
              <a:rPr lang="en-US"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segmental slots (short segments of circumferential slots) ----- “cleats</a:t>
            </a:r>
            <a:r>
              <a:rPr lang="en-IN" dirty="0"/>
              <a:t>.”</a:t>
            </a:r>
          </a:p>
          <a:p>
            <a:pPr>
              <a:buNone/>
            </a:pPr>
            <a:endParaRPr lang="en-US" dirty="0"/>
          </a:p>
          <a:p>
            <a:pPr>
              <a:buNone/>
            </a:pPr>
            <a:endParaRPr lang="en-US" dirty="0"/>
          </a:p>
          <a:p>
            <a:pPr>
              <a:buNone/>
            </a:pPr>
            <a:endParaRPr lang="en-US" dirty="0"/>
          </a:p>
        </p:txBody>
      </p:sp>
      <p:pic>
        <p:nvPicPr>
          <p:cNvPr id="2097250" name="Picture 3"/>
          <p:cNvPicPr>
            <a:picLocks noChangeAspect="1"/>
          </p:cNvPicPr>
          <p:nvPr/>
        </p:nvPicPr>
        <p:blipFill>
          <a:blip r:embed="rId2"/>
          <a:stretch>
            <a:fillRect/>
          </a:stretch>
        </p:blipFill>
        <p:spPr>
          <a:xfrm>
            <a:off x="8708819" y="1571612"/>
            <a:ext cx="3481594" cy="1938334"/>
          </a:xfrm>
          <a:prstGeom prst="rect">
            <a:avLst/>
          </a:prstGeom>
          <a:ln>
            <a:solidFill>
              <a:schemeClr val="tx1"/>
            </a:solidFill>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5" name="Content Placeholder 2"/>
          <p:cNvSpPr>
            <a:spLocks noGrp="1"/>
          </p:cNvSpPr>
          <p:nvPr>
            <p:ph idx="1"/>
          </p:nvPr>
        </p:nvSpPr>
        <p:spPr>
          <a:xfrm>
            <a:off x="839570" y="1142985"/>
            <a:ext cx="10542842" cy="5033979"/>
          </a:xfrm>
          <a:solidFill>
            <a:schemeClr val="accent1">
              <a:lumMod val="20000"/>
              <a:lumOff val="80000"/>
            </a:schemeClr>
          </a:solidFill>
        </p:spPr>
        <p:txBody>
          <a:bodyPr/>
          <a:lstStyle/>
          <a:p>
            <a:pPr>
              <a:buNone/>
            </a:pPr>
            <a:r>
              <a:rPr lang="en-US" sz="2400" dirty="0">
                <a:solidFill>
                  <a:srgbClr val="FF0000"/>
                </a:solidFill>
                <a:latin typeface="Times New Roman" panose="02020603050405020304" pitchFamily="18" charset="0"/>
                <a:cs typeface="Times New Roman" panose="02020603050405020304" pitchFamily="18" charset="0"/>
              </a:rPr>
              <a:t>Indications</a:t>
            </a:r>
            <a:r>
              <a:rPr lang="en-US" sz="2400" dirty="0">
                <a:latin typeface="Times New Roman" panose="02020603050405020304" pitchFamily="18" charset="0"/>
                <a:cs typeface="Times New Roman" panose="02020603050405020304" pitchFamily="18" charset="0"/>
              </a:rPr>
              <a:t> </a:t>
            </a:r>
          </a:p>
          <a:p>
            <a:r>
              <a:rPr lang="en-IN" sz="2400" dirty="0">
                <a:latin typeface="Times New Roman" panose="02020603050405020304" pitchFamily="18" charset="0"/>
                <a:cs typeface="Times New Roman" panose="02020603050405020304" pitchFamily="18" charset="0"/>
              </a:rPr>
              <a:t>When loss of vertical coronal height is approximately 2 to 4 mm,</a:t>
            </a:r>
          </a:p>
          <a:p>
            <a:pPr>
              <a:buNone/>
            </a:pPr>
            <a:r>
              <a:rPr lang="en-IN" sz="2400" dirty="0">
                <a:latin typeface="Times New Roman" panose="02020603050405020304" pitchFamily="18" charset="0"/>
                <a:cs typeface="Times New Roman" panose="02020603050405020304" pitchFamily="18" charset="0"/>
              </a:rPr>
              <a:t>then use of slots, in horizontal areas where no vertical walls remain,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a:t>
            </a:r>
            <a:r>
              <a:rPr lang="en-US" sz="2400" dirty="0">
                <a:solidFill>
                  <a:schemeClr val="accent2"/>
                </a:solidFill>
                <a:latin typeface="Times New Roman" panose="02020603050405020304" pitchFamily="18" charset="0"/>
                <a:cs typeface="Times New Roman" panose="02020603050405020304" pitchFamily="18" charset="0"/>
              </a:rPr>
              <a:t>conjunction with pin retention or as an alternative</a:t>
            </a:r>
            <a:r>
              <a:rPr lang="en-US" sz="2400" dirty="0">
                <a:latin typeface="Times New Roman" panose="02020603050405020304" pitchFamily="18" charset="0"/>
                <a:cs typeface="Times New Roman" panose="02020603050405020304" pitchFamily="18" charset="0"/>
              </a:rPr>
              <a:t> to it.  </a:t>
            </a:r>
          </a:p>
          <a:p>
            <a:pPr marL="0" indent="0">
              <a:buNone/>
            </a:pPr>
            <a:r>
              <a:rPr lang="en-US" sz="2400" dirty="0">
                <a:latin typeface="Times New Roman" panose="02020603050405020304" pitchFamily="18" charset="0"/>
                <a:cs typeface="Times New Roman" panose="02020603050405020304" pitchFamily="18" charset="0"/>
              </a:rPr>
              <a:t> (Slot retention are used in preparations with vertical walls that allow retention locks to oppose one another.  Pin retention is used more frequently in preparation with few or no vertical walls. )</a:t>
            </a:r>
          </a:p>
          <a:p>
            <a:r>
              <a:rPr lang="en-US" sz="2400" dirty="0">
                <a:latin typeface="Times New Roman" panose="02020603050405020304" pitchFamily="18" charset="0"/>
                <a:cs typeface="Times New Roman" panose="02020603050405020304" pitchFamily="18" charset="0"/>
              </a:rPr>
              <a:t>In </a:t>
            </a:r>
            <a:r>
              <a:rPr lang="en-US" sz="2400" dirty="0">
                <a:solidFill>
                  <a:schemeClr val="accent2"/>
                </a:solidFill>
                <a:latin typeface="Times New Roman" panose="02020603050405020304" pitchFamily="18" charset="0"/>
                <a:cs typeface="Times New Roman" panose="02020603050405020304" pitchFamily="18" charset="0"/>
              </a:rPr>
              <a:t>short clinical crowns and in cusps</a:t>
            </a:r>
            <a:r>
              <a:rPr lang="en-US" sz="2400" dirty="0">
                <a:latin typeface="Times New Roman" panose="02020603050405020304" pitchFamily="18" charset="0"/>
                <a:cs typeface="Times New Roman" panose="02020603050405020304" pitchFamily="18" charset="0"/>
              </a:rPr>
              <a:t> </a:t>
            </a:r>
            <a:r>
              <a:rPr lang="en-US" sz="2400" dirty="0">
                <a:solidFill>
                  <a:schemeClr val="accent2"/>
                </a:solidFill>
                <a:latin typeface="Times New Roman" panose="02020603050405020304" pitchFamily="18" charset="0"/>
                <a:cs typeface="Times New Roman" panose="02020603050405020304" pitchFamily="18" charset="0"/>
              </a:rPr>
              <a:t>that have been reduced 2-3 mm for amalgam</a:t>
            </a:r>
            <a:r>
              <a:rPr lang="en-US" sz="2400" dirty="0">
                <a:latin typeface="Times New Roman" panose="02020603050405020304" pitchFamily="18" charset="0"/>
                <a:cs typeface="Times New Roman" panose="02020603050405020304" pitchFamily="18" charset="0"/>
              </a:rPr>
              <a:t>.  </a:t>
            </a:r>
          </a:p>
          <a:p>
            <a:pPr>
              <a:buNone/>
            </a:pPr>
            <a:endParaRPr lang="en-US" b="1" dirty="0">
              <a:solidFill>
                <a:schemeClr val="accent2"/>
              </a:solidFill>
            </a:endParaRPr>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6" name="Title 3"/>
          <p:cNvSpPr>
            <a:spLocks noGrp="1"/>
          </p:cNvSpPr>
          <p:nvPr>
            <p:ph type="title"/>
          </p:nvPr>
        </p:nvSpPr>
        <p:spPr/>
        <p:txBody>
          <a:bodyPr/>
          <a:lstStyle/>
          <a:p>
            <a:endParaRPr lang="en-US" dirty="0"/>
          </a:p>
        </p:txBody>
      </p:sp>
      <p:sp>
        <p:nvSpPr>
          <p:cNvPr id="1048917" name="Content Placeholder 4"/>
          <p:cNvSpPr>
            <a:spLocks noGrp="1"/>
          </p:cNvSpPr>
          <p:nvPr>
            <p:ph sz="half" idx="1"/>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p:txBody>
      </p:sp>
      <p:sp>
        <p:nvSpPr>
          <p:cNvPr id="1048918" name="Content Placeholder 5"/>
          <p:cNvSpPr>
            <a:spLocks noGrp="1"/>
          </p:cNvSpPr>
          <p:nvPr>
            <p:ph sz="half" idx="2"/>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p:txBody>
      </p:sp>
      <p:sp>
        <p:nvSpPr>
          <p:cNvPr id="1048919" name="Rounded Rectangle 6"/>
          <p:cNvSpPr/>
          <p:nvPr/>
        </p:nvSpPr>
        <p:spPr>
          <a:xfrm>
            <a:off x="1166778" y="1357298"/>
            <a:ext cx="4286280" cy="471490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a:solidFill>
                  <a:schemeClr val="bg1"/>
                </a:solidFill>
                <a:latin typeface="Times New Roman" panose="02020603050405020304" pitchFamily="18" charset="0"/>
                <a:cs typeface="Times New Roman" panose="02020603050405020304" pitchFamily="18" charset="0"/>
              </a:rPr>
              <a:t>Advantages </a:t>
            </a:r>
          </a:p>
          <a:p>
            <a:r>
              <a:rPr lang="en-US" sz="2600" dirty="0">
                <a:solidFill>
                  <a:schemeClr val="bg1"/>
                </a:solidFill>
                <a:latin typeface="Times New Roman" panose="02020603050405020304" pitchFamily="18" charset="0"/>
                <a:cs typeface="Times New Roman" panose="02020603050405020304" pitchFamily="18" charset="0"/>
              </a:rPr>
              <a:t>Less likely to create </a:t>
            </a:r>
            <a:r>
              <a:rPr lang="en-US" sz="2600" dirty="0" err="1">
                <a:solidFill>
                  <a:schemeClr val="bg1"/>
                </a:solidFill>
                <a:latin typeface="Times New Roman" panose="02020603050405020304" pitchFamily="18" charset="0"/>
                <a:cs typeface="Times New Roman" panose="02020603050405020304" pitchFamily="18" charset="0"/>
              </a:rPr>
              <a:t>microfracture</a:t>
            </a:r>
            <a:r>
              <a:rPr lang="en-US" sz="2600" dirty="0">
                <a:solidFill>
                  <a:schemeClr val="bg1"/>
                </a:solidFill>
                <a:latin typeface="Times New Roman" panose="02020603050405020304" pitchFamily="18" charset="0"/>
                <a:cs typeface="Times New Roman" panose="02020603050405020304" pitchFamily="18" charset="0"/>
              </a:rPr>
              <a:t> in dentin or to perforate in to pulp</a:t>
            </a:r>
          </a:p>
          <a:p>
            <a:endParaRPr lang="en-US" sz="2600" dirty="0">
              <a:solidFill>
                <a:schemeClr val="bg1"/>
              </a:solidFill>
              <a:latin typeface="Times New Roman" panose="02020603050405020304" pitchFamily="18" charset="0"/>
              <a:cs typeface="Times New Roman" panose="02020603050405020304" pitchFamily="18" charset="0"/>
            </a:endParaRPr>
          </a:p>
          <a:p>
            <a:r>
              <a:rPr lang="en-US" sz="2600" dirty="0">
                <a:solidFill>
                  <a:schemeClr val="bg1"/>
                </a:solidFill>
                <a:latin typeface="Times New Roman" panose="02020603050405020304" pitchFamily="18" charset="0"/>
                <a:cs typeface="Times New Roman" panose="02020603050405020304" pitchFamily="18" charset="0"/>
              </a:rPr>
              <a:t>Retention potential of pin and slots is similar</a:t>
            </a:r>
          </a:p>
          <a:p>
            <a:pPr algn="ctr"/>
            <a:endParaRPr lang="en-US" sz="2800" dirty="0">
              <a:solidFill>
                <a:schemeClr val="bg1"/>
              </a:solidFill>
            </a:endParaRPr>
          </a:p>
        </p:txBody>
      </p:sp>
      <p:sp>
        <p:nvSpPr>
          <p:cNvPr id="1048920" name="Rounded Rectangle 7"/>
          <p:cNvSpPr/>
          <p:nvPr/>
        </p:nvSpPr>
        <p:spPr>
          <a:xfrm>
            <a:off x="6881818" y="1357298"/>
            <a:ext cx="4286280" cy="471490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a:solidFill>
                  <a:schemeClr val="bg1"/>
                </a:solidFill>
                <a:latin typeface="Times New Roman" panose="02020603050405020304" pitchFamily="18" charset="0"/>
                <a:cs typeface="Times New Roman" panose="02020603050405020304" pitchFamily="18" charset="0"/>
              </a:rPr>
              <a:t>Disadvantages </a:t>
            </a:r>
          </a:p>
          <a:p>
            <a:r>
              <a:rPr lang="en-US" sz="2400" dirty="0">
                <a:latin typeface="Times New Roman" panose="02020603050405020304" pitchFamily="18" charset="0"/>
                <a:cs typeface="Times New Roman" panose="02020603050405020304" pitchFamily="18" charset="0"/>
              </a:rPr>
              <a:t>More tooth structure is removed</a:t>
            </a:r>
          </a:p>
          <a:p>
            <a:endParaRPr lang="en-US"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more sensitive to displacement during matrix removal than are pin retained restorations</a:t>
            </a:r>
            <a:endParaRPr lang="en-US" sz="2400" dirty="0">
              <a:latin typeface="Times New Roman" panose="02020603050405020304" pitchFamily="18" charset="0"/>
              <a:cs typeface="Times New Roman" panose="02020603050405020304" pitchFamily="18" charset="0"/>
            </a:endParaRPr>
          </a:p>
          <a:p>
            <a:pPr algn="ctr"/>
            <a:endParaRPr lang="en-US"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1" name="Title 4"/>
          <p:cNvSpPr>
            <a:spLocks noGrp="1"/>
          </p:cNvSpPr>
          <p:nvPr>
            <p:ph type="title"/>
          </p:nvPr>
        </p:nvSpPr>
        <p:spPr/>
        <p:txBody>
          <a:bodyPr/>
          <a:lstStyle/>
          <a:p>
            <a:endParaRPr lang="en-US" dirty="0"/>
          </a:p>
        </p:txBody>
      </p:sp>
      <p:sp>
        <p:nvSpPr>
          <p:cNvPr id="1048922" name="Content Placeholder 1"/>
          <p:cNvSpPr>
            <a:spLocks noGrp="1"/>
          </p:cNvSpPr>
          <p:nvPr>
            <p:ph sz="half" idx="1"/>
          </p:nvPr>
        </p:nvSpPr>
        <p:spPr>
          <a:xfrm>
            <a:off x="381000" y="365126"/>
            <a:ext cx="7086600" cy="6264274"/>
          </a:xfrm>
        </p:spPr>
        <p:txBody>
          <a:bodyPr>
            <a:normAutofit fontScale="92500" lnSpcReduction="20000"/>
          </a:bodyPr>
          <a:lstStyle/>
          <a:p>
            <a:pPr marL="0" indent="0" algn="just">
              <a:buNone/>
            </a:pPr>
            <a:endParaRPr lang="en-US" sz="2400" dirty="0">
              <a:latin typeface="Times New Roman" panose="02020603050405020304" pitchFamily="18" charset="0"/>
              <a:cs typeface="Times New Roman" panose="02020603050405020304" pitchFamily="18" charset="0"/>
            </a:endParaRPr>
          </a:p>
          <a:p>
            <a:pPr>
              <a:lnSpc>
                <a:spcPct val="160000"/>
              </a:lnSpc>
            </a:pPr>
            <a:r>
              <a:rPr lang="en-IN" sz="2400" dirty="0">
                <a:latin typeface="Times New Roman" panose="02020603050405020304" pitchFamily="18" charset="0"/>
                <a:cs typeface="Times New Roman" panose="02020603050405020304" pitchFamily="18" charset="0"/>
              </a:rPr>
              <a:t>Slots are placed in the gingival </a:t>
            </a:r>
            <a:r>
              <a:rPr lang="en-IN" sz="2400" dirty="0" err="1">
                <a:latin typeface="Times New Roman" panose="02020603050405020304" pitchFamily="18" charset="0"/>
                <a:cs typeface="Times New Roman" panose="02020603050405020304" pitchFamily="18" charset="0"/>
              </a:rPr>
              <a:t>loor</a:t>
            </a:r>
            <a:r>
              <a:rPr lang="en-IN" sz="2400" dirty="0">
                <a:latin typeface="Times New Roman" panose="02020603050405020304" pitchFamily="18" charset="0"/>
                <a:cs typeface="Times New Roman" panose="02020603050405020304" pitchFamily="18" charset="0"/>
              </a:rPr>
              <a:t> of a preparation with a No. 330 bur.</a:t>
            </a:r>
          </a:p>
          <a:p>
            <a:pPr>
              <a:lnSpc>
                <a:spcPct val="160000"/>
              </a:lnSpc>
            </a:pPr>
            <a:r>
              <a:rPr lang="en-IN" sz="2400" dirty="0">
                <a:latin typeface="Times New Roman" panose="02020603050405020304" pitchFamily="18" charset="0"/>
                <a:cs typeface="Times New Roman" panose="02020603050405020304" pitchFamily="18" charset="0"/>
              </a:rPr>
              <a:t> In general, slots should be about 1 mm wide and 1 mm deep, should be placed in the line-angle                                                                  areas of the tooth, should be 2 to 4 mm in length </a:t>
            </a:r>
          </a:p>
          <a:p>
            <a:pPr>
              <a:lnSpc>
                <a:spcPct val="160000"/>
              </a:lnSpc>
            </a:pPr>
            <a:r>
              <a:rPr lang="en-IN" sz="2400" dirty="0">
                <a:latin typeface="Times New Roman" panose="02020603050405020304" pitchFamily="18" charset="0"/>
                <a:cs typeface="Times New Roman" panose="02020603050405020304" pitchFamily="18" charset="0"/>
              </a:rPr>
              <a:t>0.5 to 1 mm inside the DEJ. In general, one slot per missing axial line angle should be used.</a:t>
            </a:r>
          </a:p>
          <a:p>
            <a:pPr>
              <a:lnSpc>
                <a:spcPct val="160000"/>
              </a:lnSpc>
            </a:pPr>
            <a:r>
              <a:rPr lang="en-IN" sz="2400" dirty="0">
                <a:latin typeface="Times New Roman" panose="02020603050405020304" pitchFamily="18" charset="0"/>
                <a:cs typeface="Times New Roman" panose="02020603050405020304" pitchFamily="18" charset="0"/>
              </a:rPr>
              <a:t>Increasing the width and depth of the slot does not increase the retentive strength of the amalgam restoration.</a:t>
            </a:r>
          </a:p>
          <a:p>
            <a:pPr>
              <a:lnSpc>
                <a:spcPct val="160000"/>
              </a:lnSpc>
            </a:pPr>
            <a:r>
              <a:rPr lang="en-IN" sz="2400" dirty="0">
                <a:latin typeface="Times New Roman" panose="02020603050405020304" pitchFamily="18" charset="0"/>
                <a:cs typeface="Times New Roman" panose="02020603050405020304" pitchFamily="18" charset="0"/>
              </a:rPr>
              <a:t>Slot length depends on the extent of the tooth preparation</a:t>
            </a:r>
          </a:p>
          <a:p>
            <a:pPr>
              <a:lnSpc>
                <a:spcPct val="160000"/>
              </a:lnSpc>
            </a:pPr>
            <a:r>
              <a:rPr lang="en-US" sz="2400" dirty="0">
                <a:latin typeface="Times New Roman" panose="02020603050405020304" pitchFamily="18" charset="0"/>
                <a:cs typeface="Times New Roman" panose="02020603050405020304" pitchFamily="18" charset="0"/>
              </a:rPr>
              <a:t>continuous or segmented</a:t>
            </a:r>
          </a:p>
        </p:txBody>
      </p:sp>
      <p:sp>
        <p:nvSpPr>
          <p:cNvPr id="1048923" name="Content Placeholder 5"/>
          <p:cNvSpPr>
            <a:spLocks noGrp="1"/>
          </p:cNvSpPr>
          <p:nvPr>
            <p:ph sz="half" idx="2"/>
          </p:nvPr>
        </p:nvSpPr>
        <p:spPr/>
        <p:txBody>
          <a:bodyPr>
            <a:normAutofit fontScale="92500" lnSpcReduction="20000"/>
          </a:bodyPr>
          <a:lstStyle/>
          <a:p>
            <a:endParaRPr lang="en-US"/>
          </a:p>
        </p:txBody>
      </p:sp>
      <p:pic>
        <p:nvPicPr>
          <p:cNvPr id="2097251" name="Picture 3" descr="image"/>
          <p:cNvPicPr>
            <a:picLocks/>
          </p:cNvPicPr>
          <p:nvPr/>
        </p:nvPicPr>
        <p:blipFill rotWithShape="1">
          <a:blip r:link="rId2"/>
          <a:srcRect l="49231"/>
          <a:stretch>
            <a:fillRect/>
          </a:stretch>
        </p:blipFill>
        <p:spPr bwMode="auto">
          <a:xfrm>
            <a:off x="8534400" y="2133601"/>
            <a:ext cx="3143250" cy="2428875"/>
          </a:xfrm>
          <a:prstGeom prst="rect">
            <a:avLst/>
          </a:prstGeom>
          <a:noFill/>
          <a:ln>
            <a:noFill/>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4877787"/>
              </p:ext>
            </p:extLst>
          </p:nvPr>
        </p:nvGraphicFramePr>
        <p:xfrm>
          <a:off x="711201" y="2612570"/>
          <a:ext cx="10232570" cy="2277897"/>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FAILURE OF AMALGAM RESTORATION</a:t>
                      </a:r>
                    </a:p>
                    <a:p>
                      <a:endParaRPr lang="en-US" dirty="0"/>
                    </a:p>
                  </a:txBody>
                  <a:tcPr/>
                </a:tc>
                <a:tc>
                  <a:txBody>
                    <a:bodyPr/>
                    <a:lstStyle/>
                    <a:p>
                      <a:r>
                        <a:rPr lang="en-US" dirty="0"/>
                        <a:t>COGNITIVE</a:t>
                      </a:r>
                    </a:p>
                  </a:txBody>
                  <a:tcPr/>
                </a:tc>
                <a:tc>
                  <a:txBody>
                    <a:bodyPr/>
                    <a:lstStyle/>
                    <a:p>
                      <a:r>
                        <a:rPr lang="en-US" dirty="0"/>
                        <a:t>MUST NOW</a:t>
                      </a:r>
                    </a:p>
                  </a:txBody>
                  <a:tcPr/>
                </a:tc>
                <a:extLst>
                  <a:ext uri="{0D108BD9-81ED-4DB2-BD59-A6C34878D82A}">
                    <a16:rowId xmlns:a16="http://schemas.microsoft.com/office/drawing/2014/main" val="3586572506"/>
                  </a:ext>
                </a:extLst>
              </a:tr>
              <a:tr h="454499">
                <a:tc>
                  <a:txBody>
                    <a:bodyPr/>
                    <a:lstStyle/>
                    <a:p>
                      <a:r>
                        <a:rPr lang="en-US" dirty="0"/>
                        <a:t>EFFECT OF PIN ON PULP </a:t>
                      </a:r>
                    </a:p>
                  </a:txBody>
                  <a:tcPr/>
                </a:tc>
                <a:tc>
                  <a:txBody>
                    <a:bodyPr/>
                    <a:lstStyle/>
                    <a:p>
                      <a:r>
                        <a:rPr lang="en-US" dirty="0"/>
                        <a:t>PSYCHOMOTOR</a:t>
                      </a:r>
                    </a:p>
                  </a:txBody>
                  <a:tcPr/>
                </a:tc>
                <a:tc>
                  <a:txBody>
                    <a:bodyPr/>
                    <a:lstStyle/>
                    <a:p>
                      <a:r>
                        <a:rPr lang="en-US" dirty="0"/>
                        <a:t>NICE TO KNOW</a:t>
                      </a:r>
                    </a:p>
                  </a:txBody>
                  <a:tcPr/>
                </a:tc>
                <a:extLst>
                  <a:ext uri="{0D108BD9-81ED-4DB2-BD59-A6C34878D82A}">
                    <a16:rowId xmlns:a16="http://schemas.microsoft.com/office/drawing/2014/main" val="2359924706"/>
                  </a:ext>
                </a:extLst>
              </a:tr>
              <a:tr h="454499">
                <a:tc>
                  <a:txBody>
                    <a:bodyPr/>
                    <a:lstStyle/>
                    <a:p>
                      <a:r>
                        <a:rPr lang="en-US" dirty="0"/>
                        <a:t>AMALGAM FOUNDATION </a:t>
                      </a:r>
                    </a:p>
                  </a:txBody>
                  <a:tcPr/>
                </a:tc>
                <a:tc>
                  <a:txBody>
                    <a:bodyPr/>
                    <a:lstStyle/>
                    <a:p>
                      <a:r>
                        <a:rPr lang="en-US" dirty="0"/>
                        <a:t>AFFECTIVE</a:t>
                      </a:r>
                    </a:p>
                  </a:txBody>
                  <a:tcPr/>
                </a:tc>
                <a:tc>
                  <a:txBody>
                    <a:bodyPr/>
                    <a:lstStyle/>
                    <a:p>
                      <a:r>
                        <a:rPr lang="en-US" dirty="0"/>
                        <a:t>DESIRE TO KNOW</a:t>
                      </a:r>
                    </a:p>
                  </a:txBody>
                  <a:tcPr/>
                </a:tc>
                <a:extLst>
                  <a:ext uri="{0D108BD9-81ED-4DB2-BD59-A6C34878D82A}">
                    <a16:rowId xmlns:a16="http://schemas.microsoft.com/office/drawing/2014/main" val="2577297493"/>
                  </a:ext>
                </a:extLst>
              </a:tr>
            </a:tbl>
          </a:graphicData>
        </a:graphic>
      </p:graphicFrame>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144362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4" name="Title 1"/>
          <p:cNvSpPr>
            <a:spLocks noGrp="1"/>
          </p:cNvSpPr>
          <p:nvPr>
            <p:ph type="title"/>
          </p:nvPr>
        </p:nvSpPr>
        <p:spPr/>
        <p:txBody>
          <a:bodyPr/>
          <a:lstStyle/>
          <a:p>
            <a:endParaRPr lang="en-IN"/>
          </a:p>
        </p:txBody>
      </p:sp>
      <p:pic>
        <p:nvPicPr>
          <p:cNvPr id="2097252" name="Content Placeholder 4"/>
          <p:cNvPicPr>
            <a:picLocks noGrp="1" noChangeAspect="1"/>
          </p:cNvPicPr>
          <p:nvPr>
            <p:ph sz="half" idx="1"/>
          </p:nvPr>
        </p:nvPicPr>
        <p:blipFill>
          <a:blip r:embed="rId2"/>
          <a:stretch>
            <a:fillRect/>
          </a:stretch>
        </p:blipFill>
        <p:spPr>
          <a:xfrm>
            <a:off x="839788" y="277043"/>
            <a:ext cx="9066212" cy="5213678"/>
          </a:xfrm>
          <a:prstGeom prst="rect">
            <a:avLst/>
          </a:prstGeom>
        </p:spPr>
      </p:pic>
      <p:sp>
        <p:nvSpPr>
          <p:cNvPr id="1048925" name="Content Placeholder 3"/>
          <p:cNvSpPr>
            <a:spLocks noGrp="1"/>
          </p:cNvSpPr>
          <p:nvPr>
            <p:ph sz="half" idx="2"/>
          </p:nvPr>
        </p:nvSpPr>
        <p:spPr/>
        <p:txBody>
          <a:bodyPr/>
          <a:lstStyle/>
          <a:p>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6" name="Title 2"/>
          <p:cNvSpPr>
            <a:spLocks noGrp="1"/>
          </p:cNvSpPr>
          <p:nvPr>
            <p:ph type="title"/>
          </p:nvPr>
        </p:nvSpPr>
        <p:spPr/>
        <p:txBody>
          <a:bodyPr/>
          <a:lstStyle/>
          <a:p>
            <a:r>
              <a:rPr lang="en-US" b="1" dirty="0"/>
              <a:t>AMALGAM FOUNDATIONS</a:t>
            </a:r>
            <a:br>
              <a:rPr lang="en-US" dirty="0"/>
            </a:br>
            <a:endParaRPr lang="en-US" dirty="0"/>
          </a:p>
        </p:txBody>
      </p:sp>
      <p:sp>
        <p:nvSpPr>
          <p:cNvPr id="1048927" name="Content Placeholder 1"/>
          <p:cNvSpPr>
            <a:spLocks noGrp="1"/>
          </p:cNvSpPr>
          <p:nvPr>
            <p:ph idx="1"/>
          </p:nvPr>
        </p:nvSpPr>
        <p:spPr>
          <a:xfrm>
            <a:off x="839570" y="1295400"/>
            <a:ext cx="10512862" cy="5257800"/>
          </a:xfrm>
        </p:spPr>
        <p:txBody>
          <a:bodyPr>
            <a:normAutofit fontScale="85000" lnSpcReduction="10000"/>
          </a:bodyPr>
          <a:lstStyle/>
          <a:p>
            <a:pPr>
              <a:lnSpc>
                <a:spcPct val="150000"/>
              </a:lnSpc>
              <a:buNone/>
            </a:pPr>
            <a:r>
              <a:rPr lang="en-US" sz="2400" dirty="0"/>
              <a:t>	</a:t>
            </a:r>
            <a:r>
              <a:rPr lang="en-US" sz="2400" dirty="0">
                <a:latin typeface="Times New Roman" panose="02020603050405020304" pitchFamily="18" charset="0"/>
                <a:cs typeface="Times New Roman" panose="02020603050405020304" pitchFamily="18" charset="0"/>
              </a:rPr>
              <a:t>A foundation is an </a:t>
            </a:r>
            <a:r>
              <a:rPr lang="en-US" sz="2400" b="1" dirty="0">
                <a:solidFill>
                  <a:schemeClr val="accent1"/>
                </a:solidFill>
                <a:latin typeface="Times New Roman" panose="02020603050405020304" pitchFamily="18" charset="0"/>
                <a:cs typeface="Times New Roman" panose="02020603050405020304" pitchFamily="18" charset="0"/>
              </a:rPr>
              <a:t>initial restoration of a severely involved tooth. It will  support the final restoration.</a:t>
            </a:r>
            <a:r>
              <a:rPr lang="en-US" sz="2400" b="1" dirty="0">
                <a:latin typeface="Times New Roman" panose="02020603050405020304" pitchFamily="18" charset="0"/>
                <a:cs typeface="Times New Roman" panose="02020603050405020304" pitchFamily="18" charset="0"/>
              </a:rPr>
              <a:t> </a:t>
            </a:r>
          </a:p>
          <a:p>
            <a:pPr>
              <a:lnSpc>
                <a:spcPct val="150000"/>
              </a:lnSpc>
              <a:buNone/>
            </a:pPr>
            <a:r>
              <a:rPr lang="en-US" sz="2400" b="1" dirty="0">
                <a:latin typeface="Times New Roman" panose="02020603050405020304" pitchFamily="18" charset="0"/>
                <a:cs typeface="Times New Roman" panose="02020603050405020304" pitchFamily="18" charset="0"/>
              </a:rPr>
              <a:t>Indications for amalgam foundations</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A tooth that is </a:t>
            </a:r>
            <a:r>
              <a:rPr lang="en-US" sz="2400" b="1" dirty="0">
                <a:solidFill>
                  <a:schemeClr val="accent2"/>
                </a:solidFill>
                <a:latin typeface="Times New Roman" panose="02020603050405020304" pitchFamily="18" charset="0"/>
                <a:cs typeface="Times New Roman" panose="02020603050405020304" pitchFamily="18" charset="0"/>
              </a:rPr>
              <a:t>severely broken down and lacks the resistance and retention forms</a:t>
            </a:r>
            <a:r>
              <a:rPr lang="en-US" sz="2400" dirty="0">
                <a:latin typeface="Times New Roman" panose="02020603050405020304" pitchFamily="18" charset="0"/>
                <a:cs typeface="Times New Roman" panose="02020603050405020304" pitchFamily="18" charset="0"/>
              </a:rPr>
              <a:t> needed for an indirect restoration. It relies mainly on secondary preparation retention features (pins, slots, cones and proximal retention locks) and somewhat on bonding benefits.</a:t>
            </a:r>
          </a:p>
          <a:p>
            <a:pPr>
              <a:lnSpc>
                <a:spcPct val="150000"/>
              </a:lnSpc>
            </a:pPr>
            <a:r>
              <a:rPr lang="en-US" sz="2400" dirty="0">
                <a:latin typeface="Times New Roman" panose="02020603050405020304" pitchFamily="18" charset="0"/>
                <a:cs typeface="Times New Roman" panose="02020603050405020304" pitchFamily="18" charset="0"/>
              </a:rPr>
              <a:t>As a </a:t>
            </a:r>
            <a:r>
              <a:rPr lang="en-US" sz="2400" b="1" dirty="0">
                <a:solidFill>
                  <a:schemeClr val="accent2"/>
                </a:solidFill>
                <a:latin typeface="Times New Roman" panose="02020603050405020304" pitchFamily="18" charset="0"/>
                <a:cs typeface="Times New Roman" panose="02020603050405020304" pitchFamily="18" charset="0"/>
              </a:rPr>
              <a:t>temporary control restoration for caries</a:t>
            </a:r>
            <a:r>
              <a:rPr lang="en-US" sz="2400" dirty="0">
                <a:latin typeface="Times New Roman" panose="02020603050405020304" pitchFamily="18" charset="0"/>
                <a:cs typeface="Times New Roman" panose="02020603050405020304" pitchFamily="18" charset="0"/>
              </a:rPr>
              <a:t> or for a tooth with questionable prognosis. </a:t>
            </a:r>
          </a:p>
          <a:p>
            <a:pPr>
              <a:lnSpc>
                <a:spcPct val="150000"/>
              </a:lnSpc>
            </a:pPr>
            <a:r>
              <a:rPr lang="en-US" sz="2400" b="1" dirty="0">
                <a:solidFill>
                  <a:schemeClr val="accent2"/>
                </a:solidFill>
                <a:latin typeface="Times New Roman" panose="02020603050405020304" pitchFamily="18" charset="0"/>
                <a:cs typeface="Times New Roman" panose="02020603050405020304" pitchFamily="18" charset="0"/>
              </a:rPr>
              <a:t>Foundations </a:t>
            </a:r>
            <a:r>
              <a:rPr lang="en-US" sz="2400" dirty="0">
                <a:latin typeface="Times New Roman" panose="02020603050405020304" pitchFamily="18" charset="0"/>
                <a:cs typeface="Times New Roman" panose="02020603050405020304" pitchFamily="18" charset="0"/>
              </a:rPr>
              <a:t>are placed in preparation for a full crown especially in </a:t>
            </a:r>
            <a:r>
              <a:rPr lang="en-US" sz="2400" dirty="0" err="1">
                <a:latin typeface="Times New Roman" panose="02020603050405020304" pitchFamily="18" charset="0"/>
                <a:cs typeface="Times New Roman" panose="02020603050405020304" pitchFamily="18" charset="0"/>
              </a:rPr>
              <a:t>endodontically</a:t>
            </a:r>
            <a:r>
              <a:rPr lang="en-US" sz="2400" dirty="0">
                <a:latin typeface="Times New Roman" panose="02020603050405020304" pitchFamily="18" charset="0"/>
                <a:cs typeface="Times New Roman" panose="02020603050405020304" pitchFamily="18" charset="0"/>
              </a:rPr>
              <a:t> treated teeth</a:t>
            </a:r>
            <a:r>
              <a:rPr lang="en-US" dirty="0">
                <a:latin typeface="Times New Roman" panose="02020603050405020304" pitchFamily="18" charset="0"/>
                <a:cs typeface="Times New Roman" panose="02020603050405020304" pitchFamily="18" charset="0"/>
              </a:rPr>
              <a:t>. </a:t>
            </a:r>
          </a:p>
          <a:p>
            <a:endParaRPr lang="en-US"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8" name="Title 2"/>
          <p:cNvSpPr>
            <a:spLocks noGrp="1"/>
          </p:cNvSpPr>
          <p:nvPr>
            <p:ph type="title"/>
          </p:nvPr>
        </p:nvSpPr>
        <p:spPr/>
        <p:txBody>
          <a:bodyPr/>
          <a:lstStyle/>
          <a:p>
            <a:r>
              <a:rPr lang="en-US" b="1" u="sng" dirty="0"/>
              <a:t>Tooth preparation</a:t>
            </a:r>
          </a:p>
        </p:txBody>
      </p:sp>
      <p:sp>
        <p:nvSpPr>
          <p:cNvPr id="1048929" name="Content Placeholder 1"/>
          <p:cNvSpPr>
            <a:spLocks noGrp="1"/>
          </p:cNvSpPr>
          <p:nvPr>
            <p:ph idx="1"/>
          </p:nvPr>
        </p:nvSpPr>
        <p:spPr/>
        <p:txBody>
          <a:bodyPr>
            <a:normAutofit fontScale="92500"/>
          </a:bodyPr>
          <a:lstStyle/>
          <a:p>
            <a:pPr algn="just">
              <a:buNone/>
            </a:pPr>
            <a:r>
              <a:rPr lang="en-US" dirty="0">
                <a:cs typeface="Times New Roman" panose="02020603050405020304" pitchFamily="18" charset="0"/>
              </a:rPr>
              <a:t>The techniques followed depend on the type of retention that is selected, having in common the axial location of the retention. These include.</a:t>
            </a:r>
          </a:p>
          <a:p>
            <a:pPr algn="just">
              <a:buNone/>
            </a:pPr>
            <a:r>
              <a:rPr lang="en-US" dirty="0">
                <a:cs typeface="Times New Roman" panose="02020603050405020304" pitchFamily="18" charset="0"/>
              </a:rPr>
              <a:t>     </a:t>
            </a:r>
            <a:r>
              <a:rPr lang="en-US" b="1" i="1" dirty="0">
                <a:cs typeface="Times New Roman" panose="02020603050405020304" pitchFamily="18" charset="0"/>
              </a:rPr>
              <a:t>Pin retention</a:t>
            </a:r>
            <a:endParaRPr lang="en-US" dirty="0">
              <a:cs typeface="Times New Roman" panose="02020603050405020304" pitchFamily="18" charset="0"/>
            </a:endParaRPr>
          </a:p>
          <a:p>
            <a:pPr algn="just"/>
            <a:r>
              <a:rPr lang="en-US" dirty="0">
                <a:cs typeface="Times New Roman" panose="02020603050405020304" pitchFamily="18" charset="0"/>
              </a:rPr>
              <a:t> Severely broken – down teeth with few or no vertical walls where an indirect restoration is indicated, may require a pin-retained foundation</a:t>
            </a:r>
          </a:p>
          <a:p>
            <a:pPr algn="just"/>
            <a:r>
              <a:rPr lang="en-US" dirty="0">
                <a:cs typeface="Times New Roman" panose="02020603050405020304" pitchFamily="18" charset="0"/>
              </a:rPr>
              <a:t>The pinholes must be located further from the external surface of the tooth</a:t>
            </a:r>
          </a:p>
          <a:p>
            <a:pPr algn="just"/>
            <a:r>
              <a:rPr lang="en-US" dirty="0">
                <a:cs typeface="Times New Roman" panose="02020603050405020304" pitchFamily="18" charset="0"/>
              </a:rPr>
              <a:t>More bending of the pins may be necessary to allow adequate axial reduction of the foundation without exposing the pins during the cast metal tooth preparation.</a:t>
            </a:r>
          </a:p>
          <a:p>
            <a:endParaRPr lang="en-US"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0" name="Content Placeholder 1"/>
          <p:cNvSpPr>
            <a:spLocks noGrp="1"/>
          </p:cNvSpPr>
          <p:nvPr>
            <p:ph idx="1"/>
          </p:nvPr>
        </p:nvSpPr>
        <p:spPr>
          <a:xfrm>
            <a:off x="609600" y="914401"/>
            <a:ext cx="10742832" cy="5262563"/>
          </a:xfrm>
        </p:spPr>
        <p:txBody>
          <a:bodyPr>
            <a:normAutofit/>
          </a:bodyPr>
          <a:lstStyle/>
          <a:p>
            <a:pPr algn="just">
              <a:buNone/>
            </a:pPr>
            <a:r>
              <a:rPr lang="en-US" dirty="0">
                <a:cs typeface="Times New Roman" panose="02020603050405020304" pitchFamily="18" charset="0"/>
              </a:rPr>
              <a:t>The location of the pinhole from the external surface of the tooth for foundations depends on</a:t>
            </a:r>
          </a:p>
          <a:p>
            <a:pPr algn="just">
              <a:buNone/>
            </a:pPr>
            <a:r>
              <a:rPr lang="en-US" dirty="0">
                <a:cs typeface="Times New Roman" panose="02020603050405020304" pitchFamily="18" charset="0"/>
              </a:rPr>
              <a:t>o    The </a:t>
            </a:r>
            <a:r>
              <a:rPr lang="en-US" dirty="0" err="1">
                <a:cs typeface="Times New Roman" panose="02020603050405020304" pitchFamily="18" charset="0"/>
              </a:rPr>
              <a:t>occlusogingival</a:t>
            </a:r>
            <a:r>
              <a:rPr lang="en-US" dirty="0">
                <a:cs typeface="Times New Roman" panose="02020603050405020304" pitchFamily="18" charset="0"/>
              </a:rPr>
              <a:t> location of the pin</a:t>
            </a:r>
          </a:p>
          <a:p>
            <a:pPr algn="just">
              <a:buNone/>
            </a:pPr>
            <a:r>
              <a:rPr lang="en-US" dirty="0">
                <a:cs typeface="Times New Roman" panose="02020603050405020304" pitchFamily="18" charset="0"/>
              </a:rPr>
              <a:t>o    The type of restoration to be placed ,a porcelain forced to metal or all-ceramic preparation requires more reduction than a fill gold crown.</a:t>
            </a:r>
          </a:p>
          <a:p>
            <a:pPr algn="just">
              <a:buNone/>
            </a:pPr>
            <a:r>
              <a:rPr lang="en-US" dirty="0">
                <a:cs typeface="Times New Roman" panose="02020603050405020304" pitchFamily="18" charset="0"/>
              </a:rPr>
              <a:t>o   The type of margins to be prepared – Preparation with heavily chamfered margins at a normal </a:t>
            </a:r>
            <a:r>
              <a:rPr lang="en-US" dirty="0" err="1">
                <a:cs typeface="Times New Roman" panose="02020603050405020304" pitchFamily="18" charset="0"/>
              </a:rPr>
              <a:t>occluso</a:t>
            </a:r>
            <a:r>
              <a:rPr lang="en-US" dirty="0">
                <a:cs typeface="Times New Roman" panose="02020603050405020304" pitchFamily="18" charset="0"/>
              </a:rPr>
              <a:t> gingival location require pin (and slot) placement at a greater axial depth. </a:t>
            </a:r>
          </a:p>
          <a:p>
            <a:pPr algn="just">
              <a:buNone/>
            </a:pPr>
            <a:r>
              <a:rPr lang="en-US" dirty="0">
                <a:cs typeface="Times New Roman" panose="02020603050405020304" pitchFamily="18" charset="0"/>
              </a:rPr>
              <a:t>Proximal retention locks should be used whenever possible. </a:t>
            </a:r>
          </a:p>
          <a:p>
            <a:pPr algn="just">
              <a:buNone/>
            </a:pPr>
            <a:r>
              <a:rPr lang="en-US" dirty="0">
                <a:cs typeface="Times New Roman" panose="02020603050405020304" pitchFamily="18" charset="0"/>
              </a:rPr>
              <a:t>The length of the pins also must considered to permit adequate  occlusal reduction without exposing the pins</a:t>
            </a:r>
          </a:p>
          <a:p>
            <a:endParaRPr lang="en-US" dirty="0"/>
          </a:p>
          <a:p>
            <a:endParaRPr lang="en-US" dirty="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1" name="Title 2"/>
          <p:cNvSpPr>
            <a:spLocks noGrp="1"/>
          </p:cNvSpPr>
          <p:nvPr>
            <p:ph type="title"/>
          </p:nvPr>
        </p:nvSpPr>
        <p:spPr/>
        <p:txBody>
          <a:bodyPr/>
          <a:lstStyle/>
          <a:p>
            <a:r>
              <a:rPr lang="en-US" b="1" u="sng" dirty="0"/>
              <a:t>Slot retention</a:t>
            </a:r>
          </a:p>
        </p:txBody>
      </p:sp>
      <p:sp>
        <p:nvSpPr>
          <p:cNvPr id="1048932" name="Content Placeholder 1"/>
          <p:cNvSpPr>
            <a:spLocks noGrp="1"/>
          </p:cNvSpPr>
          <p:nvPr>
            <p:ph idx="1"/>
          </p:nvPr>
        </p:nvSpPr>
        <p:spPr/>
        <p:txBody>
          <a:bodyPr/>
          <a:lstStyle/>
          <a:p>
            <a:r>
              <a:rPr lang="en-US" dirty="0">
                <a:cs typeface="Times New Roman" panose="02020603050405020304" pitchFamily="18" charset="0"/>
              </a:rPr>
              <a:t>Slots are placed in the gingival floor of a preparation with a No 33 ½ bur.  </a:t>
            </a:r>
          </a:p>
          <a:p>
            <a:r>
              <a:rPr lang="en-US" dirty="0">
                <a:cs typeface="Times New Roman" panose="02020603050405020304" pitchFamily="18" charset="0"/>
              </a:rPr>
              <a:t>Foundation slots a with pins, are placed slightly more axial (father inside the DEJ)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3" name="Title 2"/>
          <p:cNvSpPr>
            <a:spLocks noGrp="1"/>
          </p:cNvSpPr>
          <p:nvPr>
            <p:ph type="title"/>
          </p:nvPr>
        </p:nvSpPr>
        <p:spPr/>
        <p:txBody>
          <a:bodyPr/>
          <a:lstStyle/>
          <a:p>
            <a:r>
              <a:rPr lang="en-US" b="1" u="sng" dirty="0"/>
              <a:t>Chamber retention</a:t>
            </a:r>
          </a:p>
        </p:txBody>
      </p:sp>
      <p:sp>
        <p:nvSpPr>
          <p:cNvPr id="1048934" name="Content Placeholder 1"/>
          <p:cNvSpPr>
            <a:spLocks noGrp="1"/>
          </p:cNvSpPr>
          <p:nvPr>
            <p:ph idx="1"/>
          </p:nvPr>
        </p:nvSpPr>
        <p:spPr>
          <a:solidFill>
            <a:schemeClr val="accent1">
              <a:lumMod val="20000"/>
              <a:lumOff val="80000"/>
            </a:schemeClr>
          </a:solidFill>
        </p:spPr>
        <p:txBody>
          <a:bodyPr/>
          <a:lstStyle/>
          <a:p>
            <a:r>
              <a:rPr lang="en-US" dirty="0">
                <a:cs typeface="Times New Roman" panose="02020603050405020304" pitchFamily="18" charset="0"/>
              </a:rPr>
              <a:t>For developing foundation is multi rooted </a:t>
            </a:r>
            <a:r>
              <a:rPr lang="en-US" dirty="0" err="1">
                <a:cs typeface="Times New Roman" panose="02020603050405020304" pitchFamily="18" charset="0"/>
              </a:rPr>
              <a:t>endodontically</a:t>
            </a:r>
            <a:r>
              <a:rPr lang="en-US" dirty="0">
                <a:cs typeface="Times New Roman" panose="02020603050405020304" pitchFamily="18" charset="0"/>
              </a:rPr>
              <a:t> treated teeth, an alternative technique has been described by </a:t>
            </a:r>
            <a:r>
              <a:rPr lang="en-US" dirty="0" err="1">
                <a:solidFill>
                  <a:srgbClr val="00B0F0"/>
                </a:solidFill>
                <a:cs typeface="Times New Roman" panose="02020603050405020304" pitchFamily="18" charset="0"/>
              </a:rPr>
              <a:t>Nayyar</a:t>
            </a:r>
            <a:r>
              <a:rPr lang="en-US" dirty="0">
                <a:solidFill>
                  <a:srgbClr val="00B0F0"/>
                </a:solidFill>
                <a:cs typeface="Times New Roman" panose="02020603050405020304" pitchFamily="18" charset="0"/>
              </a:rPr>
              <a:t> et al. </a:t>
            </a:r>
          </a:p>
          <a:p>
            <a:r>
              <a:rPr lang="en-US" dirty="0">
                <a:cs typeface="Times New Roman" panose="02020603050405020304" pitchFamily="18" charset="0"/>
              </a:rPr>
              <a:t>recommended only when (1) dimension to the pulp chamber is adequate to provide retention and bulk of amalgam and </a:t>
            </a:r>
          </a:p>
          <a:p>
            <a:r>
              <a:rPr lang="en-US" dirty="0">
                <a:cs typeface="Times New Roman" panose="02020603050405020304" pitchFamily="18" charset="0"/>
              </a:rPr>
              <a:t>(2) dentin thickness in the region of the pulp chamber is adequate to provide rigidity and strength to the tooth. </a:t>
            </a:r>
            <a:endParaRPr lang="en-US" dirty="0"/>
          </a:p>
          <a:p>
            <a:endParaRPr lang="en-US" dirty="0"/>
          </a:p>
        </p:txBody>
      </p:sp>
      <p:pic>
        <p:nvPicPr>
          <p:cNvPr id="2097253" name="Picture 4"/>
          <p:cNvPicPr>
            <a:picLocks noChangeAspect="1" noChangeArrowheads="1"/>
          </p:cNvPicPr>
          <p:nvPr/>
        </p:nvPicPr>
        <p:blipFill>
          <a:blip r:embed="rId2"/>
          <a:srcRect/>
          <a:stretch>
            <a:fillRect/>
          </a:stretch>
        </p:blipFill>
        <p:spPr bwMode="auto">
          <a:xfrm>
            <a:off x="5667372" y="4500571"/>
            <a:ext cx="3124200" cy="2117725"/>
          </a:xfrm>
          <a:prstGeom prst="rect">
            <a:avLst/>
          </a:prstGeom>
          <a:noFill/>
          <a:ln>
            <a:noFill/>
          </a:ln>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5" name="Content Placeholder 1"/>
          <p:cNvSpPr>
            <a:spLocks noGrp="1"/>
          </p:cNvSpPr>
          <p:nvPr>
            <p:ph idx="1"/>
          </p:nvPr>
        </p:nvSpPr>
        <p:spPr/>
        <p:txBody>
          <a:bodyPr/>
          <a:lstStyle/>
          <a:p>
            <a:r>
              <a:rPr lang="en-US" dirty="0">
                <a:cs typeface="Times New Roman" panose="02020603050405020304" pitchFamily="18" charset="0"/>
              </a:rPr>
              <a:t>Kane et al demonstrated that extension into the root canal space 2 to 4 mm is recommended when the pulp chamber height is 2mm or less. </a:t>
            </a:r>
          </a:p>
          <a:p>
            <a:r>
              <a:rPr lang="en-US" dirty="0">
                <a:cs typeface="Times New Roman" panose="02020603050405020304" pitchFamily="18" charset="0"/>
              </a:rPr>
              <a:t>After matrix application, amalgam is then thoroughly condensed into the pulp canals, the pulp chamber and the coronal portion of the tooth. </a:t>
            </a:r>
          </a:p>
          <a:p>
            <a:r>
              <a:rPr lang="en-US" dirty="0">
                <a:cs typeface="Times New Roman" panose="02020603050405020304" pitchFamily="18" charset="0"/>
              </a:rPr>
              <a:t>Natural undercuts in the pulp chamber and the divergent canal provide necessary retention form</a:t>
            </a:r>
            <a:endParaRPr lang="en-US"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6" name="Title 2"/>
          <p:cNvSpPr>
            <a:spLocks noGrp="1"/>
          </p:cNvSpPr>
          <p:nvPr>
            <p:ph type="title"/>
          </p:nvPr>
        </p:nvSpPr>
        <p:spPr/>
        <p:txBody>
          <a:bodyPr/>
          <a:lstStyle/>
          <a:p>
            <a:endParaRPr lang="en-US"/>
          </a:p>
        </p:txBody>
      </p:sp>
      <p:sp>
        <p:nvSpPr>
          <p:cNvPr id="1048937" name="Content Placeholder 1"/>
          <p:cNvSpPr>
            <a:spLocks noGrp="1"/>
          </p:cNvSpPr>
          <p:nvPr>
            <p:ph idx="1"/>
          </p:nvPr>
        </p:nvSpPr>
        <p:spPr>
          <a:solidFill>
            <a:schemeClr val="accent1">
              <a:lumMod val="20000"/>
              <a:lumOff val="80000"/>
            </a:schemeClr>
          </a:solidFill>
        </p:spPr>
        <p:txBody>
          <a:bodyPr/>
          <a:lstStyle/>
          <a:p>
            <a:pPr algn="just">
              <a:buNone/>
            </a:pPr>
            <a:r>
              <a:rPr lang="en-US" dirty="0">
                <a:cs typeface="Times New Roman" panose="02020603050405020304" pitchFamily="18" charset="0"/>
              </a:rPr>
              <a:t>Resistance form is improved by gingival extension of crown structure  2mm beyond the foundation onto sound tooth structure. </a:t>
            </a:r>
          </a:p>
          <a:p>
            <a:pPr algn="just">
              <a:buNone/>
            </a:pPr>
            <a:r>
              <a:rPr lang="en-US" dirty="0">
                <a:cs typeface="Times New Roman" panose="02020603050405020304" pitchFamily="18" charset="0"/>
              </a:rPr>
              <a:t>This extension should have a total taper of opposing walls of less than 10</a:t>
            </a:r>
            <a:r>
              <a:rPr lang="en-US" baseline="30000" dirty="0">
                <a:cs typeface="Times New Roman" panose="02020603050405020304" pitchFamily="18" charset="0"/>
              </a:rPr>
              <a:t>0</a:t>
            </a:r>
            <a:r>
              <a:rPr lang="en-US" dirty="0">
                <a:cs typeface="Times New Roman" panose="02020603050405020304" pitchFamily="18" charset="0"/>
              </a:rPr>
              <a:t>. </a:t>
            </a:r>
          </a:p>
          <a:p>
            <a:pPr algn="just">
              <a:buNone/>
            </a:pPr>
            <a:r>
              <a:rPr lang="en-US" dirty="0">
                <a:cs typeface="Times New Roman" panose="02020603050405020304" pitchFamily="18" charset="0"/>
              </a:rPr>
              <a:t>           If the pulp chamber height is less than 2 mm, the use of a prefabricated post, cast post and core, pins or slots should be considered following placement of the foundation, the tooth may be prepared for the crown or on lay and indirect restoration completed. </a:t>
            </a:r>
          </a:p>
          <a:p>
            <a:endParaRPr lang="en-US"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8" name="Title 2"/>
          <p:cNvSpPr>
            <a:spLocks noGrp="1"/>
          </p:cNvSpPr>
          <p:nvPr>
            <p:ph type="title"/>
          </p:nvPr>
        </p:nvSpPr>
        <p:spPr/>
        <p:txBody>
          <a:bodyPr/>
          <a:lstStyle/>
          <a:p>
            <a:r>
              <a:rPr lang="en-US" b="1" u="sng" dirty="0"/>
              <a:t>Restorative technique</a:t>
            </a:r>
          </a:p>
        </p:txBody>
      </p:sp>
      <p:sp>
        <p:nvSpPr>
          <p:cNvPr id="1048939" name="Content Placeholder 1"/>
          <p:cNvSpPr>
            <a:spLocks noGrp="1"/>
          </p:cNvSpPr>
          <p:nvPr>
            <p:ph idx="1"/>
          </p:nvPr>
        </p:nvSpPr>
        <p:spPr>
          <a:solidFill>
            <a:schemeClr val="accent1">
              <a:lumMod val="20000"/>
              <a:lumOff val="80000"/>
            </a:schemeClr>
          </a:solidFill>
        </p:spPr>
        <p:txBody>
          <a:bodyPr>
            <a:normAutofit fontScale="85000" lnSpcReduction="20000"/>
          </a:bodyPr>
          <a:lstStyle/>
          <a:p>
            <a:pPr algn="just">
              <a:buNone/>
            </a:pPr>
            <a:r>
              <a:rPr lang="en-US" b="1" dirty="0">
                <a:latin typeface="Garamond" panose="02020404030301010803" pitchFamily="18" charset="0"/>
                <a:cs typeface="Times New Roman" panose="02020603050405020304" pitchFamily="18" charset="0"/>
              </a:rPr>
              <a:t>Use desensitizer or bonding system </a:t>
            </a:r>
            <a:endParaRPr lang="en-US" dirty="0">
              <a:latin typeface="Garamond" panose="02020404030301010803" pitchFamily="18" charset="0"/>
              <a:cs typeface="Times New Roman" panose="02020603050405020304" pitchFamily="18" charset="0"/>
            </a:endParaRPr>
          </a:p>
          <a:p>
            <a:pPr algn="just">
              <a:buNone/>
            </a:pPr>
            <a:r>
              <a:rPr lang="en-US" dirty="0">
                <a:latin typeface="Garamond" panose="02020404030301010803" pitchFamily="18" charset="0"/>
                <a:cs typeface="Times New Roman" panose="02020603050405020304" pitchFamily="18" charset="0"/>
              </a:rPr>
              <a:t>Dentin bonding systems are usually recommended for extensive preparations, particularly with deep excavations, capped cusps and in weak teeth.</a:t>
            </a:r>
          </a:p>
          <a:p>
            <a:pPr>
              <a:buNone/>
            </a:pPr>
            <a:endParaRPr lang="en-US" dirty="0">
              <a:latin typeface="Garamond" panose="02020404030301010803" pitchFamily="18" charset="0"/>
            </a:endParaRPr>
          </a:p>
          <a:p>
            <a:pPr>
              <a:lnSpc>
                <a:spcPct val="130000"/>
              </a:lnSpc>
              <a:spcBef>
                <a:spcPct val="50000"/>
              </a:spcBef>
            </a:pPr>
            <a:r>
              <a:rPr lang="en-US" b="1" dirty="0">
                <a:solidFill>
                  <a:schemeClr val="accent1"/>
                </a:solidFill>
                <a:effectLst>
                  <a:outerShdw blurRad="38100" dist="38100" dir="2700000" algn="tl">
                    <a:srgbClr val="000000"/>
                  </a:outerShdw>
                </a:effectLst>
              </a:rPr>
              <a:t>Application of Matrix:</a:t>
            </a:r>
          </a:p>
          <a:p>
            <a:pPr>
              <a:lnSpc>
                <a:spcPct val="130000"/>
              </a:lnSpc>
              <a:spcBef>
                <a:spcPct val="50000"/>
              </a:spcBef>
            </a:pPr>
            <a:r>
              <a:rPr lang="en-US" b="1" dirty="0">
                <a:solidFill>
                  <a:schemeClr val="accent1"/>
                </a:solidFill>
                <a:effectLst>
                  <a:outerShdw blurRad="38100" dist="38100" dir="2700000" algn="tl">
                    <a:srgbClr val="000000"/>
                  </a:outerShdw>
                </a:effectLst>
              </a:rPr>
              <a:t>Matrices used are </a:t>
            </a:r>
          </a:p>
          <a:p>
            <a:pPr>
              <a:lnSpc>
                <a:spcPct val="130000"/>
              </a:lnSpc>
              <a:spcBef>
                <a:spcPct val="50000"/>
              </a:spcBef>
              <a:buFontTx/>
              <a:buAutoNum type="arabicPeriod"/>
            </a:pPr>
            <a:r>
              <a:rPr lang="en-US" dirty="0" err="1"/>
              <a:t>Toffelemiere</a:t>
            </a:r>
            <a:endParaRPr lang="en-US" dirty="0"/>
          </a:p>
          <a:p>
            <a:pPr>
              <a:lnSpc>
                <a:spcPct val="130000"/>
              </a:lnSpc>
              <a:spcBef>
                <a:spcPct val="50000"/>
              </a:spcBef>
              <a:buFontTx/>
              <a:buAutoNum type="arabicPeriod"/>
            </a:pPr>
            <a:r>
              <a:rPr lang="en-US" dirty="0"/>
              <a:t>Auto matrix</a:t>
            </a:r>
          </a:p>
          <a:p>
            <a:pPr>
              <a:lnSpc>
                <a:spcPct val="130000"/>
              </a:lnSpc>
              <a:spcBef>
                <a:spcPct val="50000"/>
              </a:spcBef>
              <a:buFontTx/>
              <a:buAutoNum type="arabicPeriod"/>
            </a:pPr>
            <a:r>
              <a:rPr lang="en-US" dirty="0"/>
              <a:t>Copper band </a:t>
            </a:r>
          </a:p>
          <a:p>
            <a:pPr algn="just"/>
            <a:endParaRPr lang="en-US" dirty="0">
              <a:latin typeface="Garamond" panose="02020404030301010803" pitchFamily="18" charset="0"/>
              <a:cs typeface="Times New Roman" panose="02020603050405020304" pitchFamily="18" charset="0"/>
            </a:endParaRPr>
          </a:p>
          <a:p>
            <a:endParaRPr lang="en-US" dirty="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0" name="Title 2"/>
          <p:cNvSpPr>
            <a:spLocks noGrp="1"/>
          </p:cNvSpPr>
          <p:nvPr>
            <p:ph type="title"/>
          </p:nvPr>
        </p:nvSpPr>
        <p:spPr/>
        <p:txBody>
          <a:bodyPr/>
          <a:lstStyle/>
          <a:p>
            <a:r>
              <a:rPr lang="en-US" b="1" u="sng" dirty="0"/>
              <a:t>Inserting the amalgam</a:t>
            </a:r>
          </a:p>
        </p:txBody>
      </p:sp>
      <p:sp>
        <p:nvSpPr>
          <p:cNvPr id="1048941" name="Content Placeholder 1"/>
          <p:cNvSpPr>
            <a:spLocks noGrp="1"/>
          </p:cNvSpPr>
          <p:nvPr>
            <p:ph idx="1"/>
          </p:nvPr>
        </p:nvSpPr>
        <p:spPr>
          <a:solidFill>
            <a:schemeClr val="accent1">
              <a:lumMod val="20000"/>
              <a:lumOff val="80000"/>
            </a:schemeClr>
          </a:solidFill>
        </p:spPr>
        <p:txBody>
          <a:bodyPr/>
          <a:lstStyle/>
          <a:p>
            <a:r>
              <a:rPr lang="en-US" dirty="0">
                <a:cs typeface="Times New Roman" panose="02020603050405020304" pitchFamily="18" charset="0"/>
              </a:rPr>
              <a:t>A high – copper alloy is strongly recommended for the complex amalgam restoration because of excellent clinical performance and high early compressive strength. </a:t>
            </a:r>
          </a:p>
          <a:p>
            <a:r>
              <a:rPr lang="en-US" dirty="0">
                <a:cs typeface="Times New Roman" panose="02020603050405020304" pitchFamily="18" charset="0"/>
              </a:rPr>
              <a:t>Spherical alloys  have a higher early strength than  the admixed alloys, and  spherical alloys can be condensed quicker with less pressure to ensure good  adaptation around the pins. </a:t>
            </a:r>
          </a:p>
          <a:p>
            <a:r>
              <a:rPr lang="en-US" dirty="0">
                <a:cs typeface="Times New Roman" panose="02020603050405020304" pitchFamily="18" charset="0"/>
              </a:rPr>
              <a:t>However, proximal contacts may be easier to achieve with admixed alloy because of their condensability and their extended working time</a:t>
            </a:r>
          </a:p>
          <a:p>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Content Placeholder 2"/>
          <p:cNvSpPr>
            <a:spLocks noGrp="1"/>
          </p:cNvSpPr>
          <p:nvPr>
            <p:ph idx="1"/>
          </p:nvPr>
        </p:nvSpPr>
        <p:spPr>
          <a:xfrm>
            <a:off x="839570" y="1203649"/>
            <a:ext cx="10512862" cy="4973315"/>
          </a:xfrm>
        </p:spPr>
        <p:txBody>
          <a:bodyPr>
            <a:noAutofit/>
          </a:bodyPr>
          <a:lstStyle/>
          <a:p>
            <a:pPr lvl="0"/>
            <a:r>
              <a:rPr lang="en-US" dirty="0" err="1">
                <a:latin typeface="Times New Roman" panose="02020603050405020304" pitchFamily="18" charset="0"/>
                <a:cs typeface="Times New Roman" panose="02020603050405020304" pitchFamily="18" charset="0"/>
              </a:rPr>
              <a:t>Mechano</a:t>
            </a:r>
            <a:r>
              <a:rPr lang="en-US" dirty="0">
                <a:latin typeface="Times New Roman" panose="02020603050405020304" pitchFamily="18" charset="0"/>
                <a:cs typeface="Times New Roman" panose="02020603050405020304" pitchFamily="18" charset="0"/>
              </a:rPr>
              <a:t> anatomical principles for pin placement</a:t>
            </a:r>
          </a:p>
          <a:p>
            <a:pPr lvl="0"/>
            <a:r>
              <a:rPr lang="en-US" dirty="0">
                <a:latin typeface="Times New Roman" panose="02020603050405020304" pitchFamily="18" charset="0"/>
                <a:cs typeface="Times New Roman" panose="02020603050405020304" pitchFamily="18" charset="0"/>
              </a:rPr>
              <a:t>Principles for pin placement.</a:t>
            </a:r>
          </a:p>
          <a:p>
            <a:pPr lvl="0"/>
            <a:r>
              <a:rPr lang="en-US" dirty="0">
                <a:latin typeface="Times New Roman" panose="02020603050405020304" pitchFamily="18" charset="0"/>
                <a:cs typeface="Times New Roman" panose="02020603050405020304" pitchFamily="18" charset="0"/>
              </a:rPr>
              <a:t>Complication during pin placement						</a:t>
            </a:r>
          </a:p>
          <a:p>
            <a:pPr lvl="0"/>
            <a:r>
              <a:rPr lang="en-US" dirty="0">
                <a:latin typeface="Times New Roman" panose="02020603050405020304" pitchFamily="18" charset="0"/>
                <a:cs typeface="Times New Roman" panose="02020603050405020304" pitchFamily="18" charset="0"/>
              </a:rPr>
              <a:t>Failure of pin retained restorations		</a:t>
            </a:r>
          </a:p>
          <a:p>
            <a:pPr lvl="0"/>
            <a:r>
              <a:rPr lang="en-US" dirty="0">
                <a:latin typeface="Times New Roman" panose="02020603050405020304" pitchFamily="18" charset="0"/>
                <a:cs typeface="Times New Roman" panose="02020603050405020304" pitchFamily="18" charset="0"/>
              </a:rPr>
              <a:t>Slot retained amalgam restorations		</a:t>
            </a:r>
          </a:p>
          <a:p>
            <a:pPr lvl="0"/>
            <a:r>
              <a:rPr lang="en-US" dirty="0">
                <a:latin typeface="Times New Roman" panose="02020603050405020304" pitchFamily="18" charset="0"/>
                <a:cs typeface="Times New Roman" panose="02020603050405020304" pitchFamily="18" charset="0"/>
              </a:rPr>
              <a:t>Amalgam foundations	</a:t>
            </a:r>
          </a:p>
          <a:p>
            <a:pPr lvl="0"/>
            <a:r>
              <a:rPr lang="en-US" dirty="0">
                <a:latin typeface="Times New Roman" panose="02020603050405020304" pitchFamily="18" charset="0"/>
                <a:cs typeface="Times New Roman" panose="02020603050405020304" pitchFamily="18" charset="0"/>
              </a:rPr>
              <a:t>Chamber retention</a:t>
            </a:r>
          </a:p>
          <a:p>
            <a:pPr lvl="0"/>
            <a:r>
              <a:rPr lang="en-US" dirty="0">
                <a:latin typeface="Times New Roman" panose="02020603050405020304" pitchFamily="18" charset="0"/>
                <a:cs typeface="Times New Roman" panose="02020603050405020304" pitchFamily="18" charset="0"/>
              </a:rPr>
              <a:t>Restorative technique</a:t>
            </a:r>
          </a:p>
          <a:p>
            <a:pPr lvl="0"/>
            <a:r>
              <a:rPr lang="en-US" dirty="0">
                <a:latin typeface="Times New Roman" panose="02020603050405020304" pitchFamily="18" charset="0"/>
                <a:cs typeface="Times New Roman" panose="02020603050405020304" pitchFamily="18" charset="0"/>
              </a:rPr>
              <a:t>Bonded amalgam</a:t>
            </a:r>
          </a:p>
          <a:p>
            <a:pPr lvl="0"/>
            <a:r>
              <a:rPr lang="en-US" dirty="0">
                <a:latin typeface="Times New Roman" panose="02020603050405020304" pitchFamily="18" charset="0"/>
                <a:cs typeface="Times New Roman" panose="02020603050405020304" pitchFamily="18" charset="0"/>
              </a:rPr>
              <a:t>Conclusion</a:t>
            </a:r>
          </a:p>
          <a:p>
            <a:pPr lvl="0"/>
            <a:r>
              <a:rPr lang="en-US" dirty="0">
                <a:latin typeface="Times New Roman" panose="02020603050405020304" pitchFamily="18" charset="0"/>
                <a:cs typeface="Times New Roman" panose="02020603050405020304" pitchFamily="18" charset="0"/>
              </a:rPr>
              <a:t>References 				</a:t>
            </a:r>
          </a:p>
          <a:p>
            <a:pPr lvl="0">
              <a:buNone/>
            </a:pPr>
            <a:r>
              <a:rPr lang="en-US" dirty="0"/>
              <a:t>	</a:t>
            </a:r>
          </a:p>
        </p:txBody>
      </p:sp>
      <p:sp>
        <p:nvSpPr>
          <p:cNvPr id="2" name="TextBox 1">
            <a:extLst>
              <a:ext uri="{FF2B5EF4-FFF2-40B4-BE49-F238E27FC236}">
                <a16:creationId xmlns:a16="http://schemas.microsoft.com/office/drawing/2014/main" id="{2DC31072-C65A-AD84-9A4F-A40F3B862DB3}"/>
              </a:ext>
            </a:extLst>
          </p:cNvPr>
          <p:cNvSpPr txBox="1"/>
          <p:nvPr/>
        </p:nvSpPr>
        <p:spPr>
          <a:xfrm>
            <a:off x="3013788" y="223935"/>
            <a:ext cx="4889241" cy="646331"/>
          </a:xfrm>
          <a:prstGeom prst="rect">
            <a:avLst/>
          </a:prstGeom>
          <a:noFill/>
        </p:spPr>
        <p:txBody>
          <a:bodyPr wrap="square" rtlCol="0">
            <a:spAutoFit/>
          </a:bodyPr>
          <a:lstStyle/>
          <a:p>
            <a:r>
              <a:rPr lang="en-US" sz="3600" dirty="0"/>
              <a:t>Table of Content </a:t>
            </a:r>
            <a:endParaRPr lang="en-IN" sz="3600"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2" name="Title 2"/>
          <p:cNvSpPr>
            <a:spLocks noGrp="1"/>
          </p:cNvSpPr>
          <p:nvPr>
            <p:ph type="title"/>
          </p:nvPr>
        </p:nvSpPr>
        <p:spPr/>
        <p:txBody>
          <a:bodyPr>
            <a:normAutofit/>
          </a:bodyPr>
          <a:lstStyle/>
          <a:p>
            <a:r>
              <a:rPr lang="en-US" dirty="0"/>
              <a:t>Resin bonded amalgam restoration</a:t>
            </a:r>
          </a:p>
        </p:txBody>
      </p:sp>
      <p:sp>
        <p:nvSpPr>
          <p:cNvPr id="1048943" name="Content Placeholder 1"/>
          <p:cNvSpPr>
            <a:spLocks noGrp="1"/>
          </p:cNvSpPr>
          <p:nvPr>
            <p:ph idx="1"/>
          </p:nvPr>
        </p:nvSpPr>
        <p:spPr/>
        <p:txBody>
          <a:bodyPr>
            <a:normAutofit/>
          </a:bodyPr>
          <a:lstStyle/>
          <a:p>
            <a:endParaRPr lang="en-US" dirty="0"/>
          </a:p>
          <a:p>
            <a:r>
              <a:rPr lang="en-US" dirty="0"/>
              <a:t>An amalgam restoration that has been “bonded” to the existing tooth structure through the placement of a resin dentin bonding agent followed by a viscous resin(or glass </a:t>
            </a:r>
            <a:r>
              <a:rPr lang="en-US" dirty="0" err="1"/>
              <a:t>ionomer</a:t>
            </a:r>
            <a:r>
              <a:rPr lang="en-US" dirty="0"/>
              <a:t>) liner into which the</a:t>
            </a:r>
          </a:p>
          <a:p>
            <a:pPr marL="0" indent="0">
              <a:buNone/>
            </a:pPr>
            <a:r>
              <a:rPr lang="en-US" dirty="0"/>
              <a:t>fresh amalgam is condensed while the liner is still unset.</a:t>
            </a:r>
          </a:p>
          <a:p>
            <a:pPr marL="0" indent="0">
              <a:buNone/>
            </a:pPr>
            <a:endParaRPr lang="en-US" dirty="0"/>
          </a:p>
          <a:p>
            <a:pPr marL="0" indent="0">
              <a:buNone/>
            </a:pPr>
            <a:endParaRPr lang="en-US"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4" name="Title 1"/>
          <p:cNvSpPr>
            <a:spLocks noGrp="1"/>
          </p:cNvSpPr>
          <p:nvPr>
            <p:ph type="title"/>
          </p:nvPr>
        </p:nvSpPr>
        <p:spPr/>
        <p:txBody>
          <a:bodyPr/>
          <a:lstStyle/>
          <a:p>
            <a:r>
              <a:rPr lang="en-US" b="1" u="sng" dirty="0"/>
              <a:t>History </a:t>
            </a:r>
          </a:p>
        </p:txBody>
      </p:sp>
      <p:sp>
        <p:nvSpPr>
          <p:cNvPr id="1048945" name="Content Placeholder 2"/>
          <p:cNvSpPr>
            <a:spLocks noGrp="1"/>
          </p:cNvSpPr>
          <p:nvPr>
            <p:ph idx="1"/>
          </p:nvPr>
        </p:nvSpPr>
        <p:spPr>
          <a:solidFill>
            <a:schemeClr val="accent1">
              <a:lumMod val="20000"/>
              <a:lumOff val="80000"/>
            </a:schemeClr>
          </a:solidFill>
        </p:spPr>
        <p:txBody>
          <a:bodyPr>
            <a:normAutofit/>
          </a:bodyPr>
          <a:lstStyle/>
          <a:p>
            <a:r>
              <a:rPr lang="en-US" sz="2400" dirty="0"/>
              <a:t>1986 by </a:t>
            </a:r>
            <a:r>
              <a:rPr lang="en-US" sz="2400" dirty="0" err="1"/>
              <a:t>Varga</a:t>
            </a:r>
            <a:r>
              <a:rPr lang="en-US" sz="2400" dirty="0"/>
              <a:t> et al </a:t>
            </a:r>
            <a:r>
              <a:rPr lang="en-US" sz="2400" dirty="0">
                <a:sym typeface="Wingdings" panose="05000000000000000000" pitchFamily="2" charset="2"/>
              </a:rPr>
              <a:t></a:t>
            </a:r>
            <a:r>
              <a:rPr lang="en-US" sz="2400" dirty="0"/>
              <a:t>The first reports of experiments involving the use of adhesives under amalgam restorations were published .They assessed the bond between amalgam and human enamel as well as their effect on the marginal seal</a:t>
            </a:r>
          </a:p>
          <a:p>
            <a:r>
              <a:rPr lang="en-US" sz="2400" dirty="0"/>
              <a:t>1987, Shimizu et al studied use of an adhesive liner to reduce </a:t>
            </a:r>
            <a:r>
              <a:rPr lang="en-US" sz="2400" dirty="0" err="1"/>
              <a:t>microleakage</a:t>
            </a:r>
            <a:r>
              <a:rPr lang="en-US" sz="2400" dirty="0"/>
              <a:t> with or without glass </a:t>
            </a:r>
            <a:r>
              <a:rPr lang="en-US" sz="2400" dirty="0" err="1"/>
              <a:t>ionomer</a:t>
            </a:r>
            <a:r>
              <a:rPr lang="en-US" sz="2400" dirty="0"/>
              <a:t> base and fluoride treatment.</a:t>
            </a:r>
          </a:p>
          <a:p>
            <a:r>
              <a:rPr lang="en-US" sz="2400" dirty="0"/>
              <a:t> 1988, </a:t>
            </a:r>
            <a:r>
              <a:rPr lang="en-US" sz="2400" dirty="0" err="1"/>
              <a:t>Staninec</a:t>
            </a:r>
            <a:r>
              <a:rPr lang="en-US" sz="2400" dirty="0"/>
              <a:t> and Holt measured tensile strength of amalgam to tooth structure as well as the </a:t>
            </a:r>
            <a:r>
              <a:rPr lang="en-US" sz="2400" dirty="0" err="1"/>
              <a:t>microleakage</a:t>
            </a:r>
            <a:r>
              <a:rPr lang="en-US" sz="2400" dirty="0"/>
              <a:t> at amalgam tissue interface.</a:t>
            </a:r>
          </a:p>
          <a:p>
            <a:r>
              <a:rPr lang="en-US" sz="2400" dirty="0"/>
              <a:t> They reported that amalgam can adhere to acid treated enamel and dentin through a thin coat of </a:t>
            </a:r>
            <a:r>
              <a:rPr lang="en-US" sz="2400" dirty="0" err="1"/>
              <a:t>Panavia</a:t>
            </a:r>
            <a:r>
              <a:rPr lang="en-US" sz="2400" dirty="0"/>
              <a:t> resin.</a:t>
            </a:r>
          </a:p>
          <a:p>
            <a:pPr>
              <a:buNone/>
            </a:pPr>
            <a:endParaRPr lang="en-US" sz="2400"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6" name="Title 1"/>
          <p:cNvSpPr>
            <a:spLocks noGrp="1"/>
          </p:cNvSpPr>
          <p:nvPr>
            <p:ph type="title"/>
          </p:nvPr>
        </p:nvSpPr>
        <p:spPr/>
        <p:txBody>
          <a:bodyPr/>
          <a:lstStyle/>
          <a:p>
            <a:endParaRPr lang="en-US"/>
          </a:p>
        </p:txBody>
      </p:sp>
      <p:sp>
        <p:nvSpPr>
          <p:cNvPr id="1048947" name="Content Placeholder 2"/>
          <p:cNvSpPr>
            <a:spLocks noGrp="1"/>
          </p:cNvSpPr>
          <p:nvPr>
            <p:ph idx="1"/>
          </p:nvPr>
        </p:nvSpPr>
        <p:spPr>
          <a:solidFill>
            <a:schemeClr val="accent1">
              <a:lumMod val="20000"/>
              <a:lumOff val="80000"/>
            </a:schemeClr>
          </a:solidFill>
        </p:spPr>
        <p:txBody>
          <a:bodyPr/>
          <a:lstStyle/>
          <a:p>
            <a:r>
              <a:rPr lang="en-US" dirty="0"/>
              <a:t>1992 </a:t>
            </a:r>
            <a:r>
              <a:rPr lang="en-US" dirty="0" err="1"/>
              <a:t>Eakle</a:t>
            </a:r>
            <a:r>
              <a:rPr lang="en-US" dirty="0"/>
              <a:t> et al showed the effect of bonded amalgam restoration in relation to resistance of teeth to fracture. </a:t>
            </a:r>
          </a:p>
          <a:p>
            <a:r>
              <a:rPr lang="en-US" dirty="0"/>
              <a:t>They reported that a tooth restored with bonded amalgam requires a significantly greater load to fracture than does a tooth restored with amalgam and no adhesive.</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Title 1"/>
          <p:cNvSpPr>
            <a:spLocks noGrp="1"/>
          </p:cNvSpPr>
          <p:nvPr>
            <p:ph type="title"/>
          </p:nvPr>
        </p:nvSpPr>
        <p:spPr/>
        <p:txBody>
          <a:bodyPr/>
          <a:lstStyle/>
          <a:p>
            <a:r>
              <a:rPr lang="en-US" b="1" u="sng" dirty="0"/>
              <a:t>Amalgam bonding system</a:t>
            </a:r>
          </a:p>
        </p:txBody>
      </p:sp>
      <p:sp>
        <p:nvSpPr>
          <p:cNvPr id="1048949" name="Content Placeholder 2"/>
          <p:cNvSpPr>
            <a:spLocks noGrp="1"/>
          </p:cNvSpPr>
          <p:nvPr>
            <p:ph idx="1"/>
          </p:nvPr>
        </p:nvSpPr>
        <p:spPr>
          <a:xfrm>
            <a:off x="685800" y="1447801"/>
            <a:ext cx="10666632" cy="4729163"/>
          </a:xfrm>
          <a:solidFill>
            <a:schemeClr val="accent2">
              <a:lumMod val="20000"/>
              <a:lumOff val="80000"/>
            </a:schemeClr>
          </a:solidFill>
        </p:spPr>
        <p:txBody>
          <a:bodyPr>
            <a:normAutofit/>
          </a:bodyPr>
          <a:lstStyle/>
          <a:p>
            <a:r>
              <a:rPr lang="en-US" dirty="0"/>
              <a:t>Used to seal underlying tooth structure and bond amalgam to enamel and dentin. </a:t>
            </a:r>
          </a:p>
          <a:p>
            <a:r>
              <a:rPr lang="en-US" dirty="0"/>
              <a:t>Amalgam is strongly hydrophobic, whereas enamel and dentin are hydrophilic. </a:t>
            </a:r>
          </a:p>
          <a:p>
            <a:r>
              <a:rPr lang="en-US" dirty="0"/>
              <a:t>Therefore the bonding system must be modified with wetting agent  that has the capacity to wet both hydrophobic and hydrophilic surfaces. </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0" name="Title 1"/>
          <p:cNvSpPr>
            <a:spLocks noGrp="1"/>
          </p:cNvSpPr>
          <p:nvPr>
            <p:ph type="title"/>
          </p:nvPr>
        </p:nvSpPr>
        <p:spPr/>
        <p:txBody>
          <a:bodyPr/>
          <a:lstStyle/>
          <a:p>
            <a:endParaRPr lang="en-US" dirty="0"/>
          </a:p>
        </p:txBody>
      </p:sp>
      <p:sp>
        <p:nvSpPr>
          <p:cNvPr id="1048951" name="Content Placeholder 2"/>
          <p:cNvSpPr>
            <a:spLocks noGrp="1"/>
          </p:cNvSpPr>
          <p:nvPr>
            <p:ph idx="1"/>
          </p:nvPr>
        </p:nvSpPr>
        <p:spPr>
          <a:solidFill>
            <a:schemeClr val="accent2">
              <a:lumMod val="20000"/>
              <a:lumOff val="80000"/>
            </a:schemeClr>
          </a:solidFill>
        </p:spPr>
        <p:txBody>
          <a:bodyPr>
            <a:normAutofit/>
          </a:bodyPr>
          <a:lstStyle/>
          <a:p>
            <a:pPr>
              <a:lnSpc>
                <a:spcPct val="150000"/>
              </a:lnSpc>
            </a:pPr>
            <a:r>
              <a:rPr lang="en-US" sz="2400" dirty="0"/>
              <a:t>4-methyloxy ethyl </a:t>
            </a:r>
            <a:r>
              <a:rPr lang="en-US" sz="2400" dirty="0" err="1"/>
              <a:t>trimellitic</a:t>
            </a:r>
            <a:r>
              <a:rPr lang="en-US" sz="2400" dirty="0"/>
              <a:t> anhydride (4-META)-based systems, ,10 </a:t>
            </a:r>
          </a:p>
          <a:p>
            <a:pPr marL="0" indent="0">
              <a:lnSpc>
                <a:spcPct val="150000"/>
              </a:lnSpc>
              <a:buNone/>
            </a:pPr>
            <a:r>
              <a:rPr lang="en-US" sz="2400" dirty="0"/>
              <a:t>MDP(10methacryloxy </a:t>
            </a:r>
            <a:r>
              <a:rPr lang="en-US" sz="2400" dirty="0" err="1"/>
              <a:t>decyl</a:t>
            </a:r>
            <a:r>
              <a:rPr lang="en-US" sz="2400" dirty="0"/>
              <a:t> </a:t>
            </a:r>
            <a:r>
              <a:rPr lang="en-US" sz="2400" dirty="0" err="1"/>
              <a:t>dihydrogen</a:t>
            </a:r>
            <a:r>
              <a:rPr lang="en-US" sz="2400" dirty="0"/>
              <a:t> phosphate) and </a:t>
            </a:r>
            <a:r>
              <a:rPr lang="en-US" sz="2400" dirty="0" err="1"/>
              <a:t>bis</a:t>
            </a:r>
            <a:r>
              <a:rPr lang="en-US" sz="2400" dirty="0"/>
              <a:t> GMA </a:t>
            </a:r>
            <a:r>
              <a:rPr lang="en-US" sz="2400" dirty="0" err="1"/>
              <a:t>phosphonated</a:t>
            </a:r>
            <a:r>
              <a:rPr lang="en-US" sz="2400" dirty="0"/>
              <a:t> ester are used frequently. </a:t>
            </a:r>
          </a:p>
          <a:p>
            <a:pPr>
              <a:lnSpc>
                <a:spcPct val="150000"/>
              </a:lnSpc>
            </a:pPr>
            <a:r>
              <a:rPr lang="en-US" sz="2400" dirty="0"/>
              <a:t>This monomer molecule contains both hydrophobic and hydrophilic end. </a:t>
            </a:r>
          </a:p>
          <a:p>
            <a:pPr>
              <a:lnSpc>
                <a:spcPct val="150000"/>
              </a:lnSpc>
            </a:pPr>
            <a:r>
              <a:rPr lang="en-US" sz="2400" dirty="0"/>
              <a:t>The HEMA acts as a vehicle which carries the tri-n-butyl </a:t>
            </a:r>
            <a:r>
              <a:rPr lang="en-US" sz="2400" dirty="0" err="1"/>
              <a:t>borane</a:t>
            </a:r>
            <a:r>
              <a:rPr lang="en-US" sz="2400" dirty="0"/>
              <a:t> catalyst and 4 META base into the dentin where oxygen and water supportably serves as co-catalyst for polymerization</a:t>
            </a:r>
          </a:p>
          <a:p>
            <a:pPr>
              <a:lnSpc>
                <a:spcPct val="150000"/>
              </a:lnSpc>
            </a:pPr>
            <a:endParaRPr lang="en-US" sz="2400" dirty="0"/>
          </a:p>
          <a:p>
            <a:pPr>
              <a:lnSpc>
                <a:spcPct val="150000"/>
              </a:lnSpc>
            </a:pPr>
            <a:endParaRPr lang="en-US" sz="2400" dirty="0"/>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2" name="Title 1"/>
          <p:cNvSpPr>
            <a:spLocks noGrp="1"/>
          </p:cNvSpPr>
          <p:nvPr>
            <p:ph type="title"/>
          </p:nvPr>
        </p:nvSpPr>
        <p:spPr/>
        <p:txBody>
          <a:bodyPr/>
          <a:lstStyle/>
          <a:p>
            <a:r>
              <a:rPr lang="en-US" b="1" u="sng" dirty="0"/>
              <a:t>Method of use and theory of amalgam </a:t>
            </a:r>
            <a:r>
              <a:rPr lang="en-US" sz="4000" b="1" u="sng" dirty="0"/>
              <a:t>bonding</a:t>
            </a:r>
            <a:endParaRPr lang="en-US" b="1" u="sng" dirty="0"/>
          </a:p>
        </p:txBody>
      </p:sp>
      <p:sp>
        <p:nvSpPr>
          <p:cNvPr id="1048953" name="Content Placeholder 2"/>
          <p:cNvSpPr>
            <a:spLocks noGrp="1"/>
          </p:cNvSpPr>
          <p:nvPr>
            <p:ph idx="1"/>
          </p:nvPr>
        </p:nvSpPr>
        <p:spPr>
          <a:solidFill>
            <a:schemeClr val="accent2">
              <a:lumMod val="20000"/>
              <a:lumOff val="80000"/>
            </a:schemeClr>
          </a:solidFill>
        </p:spPr>
        <p:txBody>
          <a:bodyPr>
            <a:normAutofit lnSpcReduction="10000"/>
          </a:bodyPr>
          <a:lstStyle/>
          <a:p>
            <a:r>
              <a:rPr lang="en-US" dirty="0"/>
              <a:t>After removal of carious lesion, proper isolation of the affected tooth is carried out using a rubber dam. </a:t>
            </a:r>
          </a:p>
          <a:p>
            <a:r>
              <a:rPr lang="en-US" dirty="0"/>
              <a:t>The tooth is etched using 33-37% phosphoric acid. </a:t>
            </a:r>
          </a:p>
          <a:p>
            <a:r>
              <a:rPr lang="en-US" dirty="0"/>
              <a:t>The acid is washed away by a stream of water. </a:t>
            </a:r>
          </a:p>
          <a:p>
            <a:r>
              <a:rPr lang="en-US" dirty="0"/>
              <a:t>The preparation should then be briefly dried, resulting in moist and glistening dentin surface. </a:t>
            </a:r>
          </a:p>
          <a:p>
            <a:r>
              <a:rPr lang="en-US" dirty="0"/>
              <a:t>If preparation is over dried, it may be rewetted with water or with HEMA and </a:t>
            </a:r>
            <a:r>
              <a:rPr lang="en-US" dirty="0" err="1"/>
              <a:t>gluteraldehyde</a:t>
            </a:r>
            <a:r>
              <a:rPr lang="en-US" dirty="0"/>
              <a:t> based desensitizer </a:t>
            </a:r>
          </a:p>
          <a:p>
            <a:r>
              <a:rPr lang="en-US" dirty="0"/>
              <a:t>The primer should then be applied using technique described by the manufacturer. </a:t>
            </a:r>
          </a:p>
          <a:p>
            <a:pPr marL="0" indent="0">
              <a:buNone/>
            </a:pPr>
            <a:endParaRPr lang="en-US" dirty="0"/>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4" name="Title 1"/>
          <p:cNvSpPr>
            <a:spLocks noGrp="1"/>
          </p:cNvSpPr>
          <p:nvPr>
            <p:ph type="title"/>
          </p:nvPr>
        </p:nvSpPr>
        <p:spPr/>
        <p:txBody>
          <a:bodyPr/>
          <a:lstStyle/>
          <a:p>
            <a:endParaRPr lang="en-US"/>
          </a:p>
        </p:txBody>
      </p:sp>
      <p:sp>
        <p:nvSpPr>
          <p:cNvPr id="1048955" name="Content Placeholder 2"/>
          <p:cNvSpPr>
            <a:spLocks noGrp="1"/>
          </p:cNvSpPr>
          <p:nvPr>
            <p:ph idx="1"/>
          </p:nvPr>
        </p:nvSpPr>
        <p:spPr>
          <a:solidFill>
            <a:schemeClr val="accent2">
              <a:lumMod val="20000"/>
              <a:lumOff val="80000"/>
            </a:schemeClr>
          </a:solidFill>
        </p:spPr>
        <p:txBody>
          <a:bodyPr>
            <a:normAutofit/>
          </a:bodyPr>
          <a:lstStyle/>
          <a:p>
            <a:r>
              <a:rPr lang="en-US" dirty="0"/>
              <a:t>After drying the primed surface ,there should be glossy in appearance. </a:t>
            </a:r>
          </a:p>
          <a:p>
            <a:r>
              <a:rPr lang="en-US" dirty="0"/>
              <a:t>If it is not, primer should be reapplied until surface is glossy. </a:t>
            </a:r>
          </a:p>
          <a:p>
            <a:r>
              <a:rPr lang="en-US" dirty="0"/>
              <a:t>Before mixing base and catalyst from the adhesive, the amalgam should be triturated and ready to be inserted into the preparation. </a:t>
            </a:r>
          </a:p>
          <a:p>
            <a:r>
              <a:rPr lang="en-US" dirty="0"/>
              <a:t>Base and catalyst should be mixed, following manufacturers instructions. </a:t>
            </a:r>
          </a:p>
          <a:p>
            <a:r>
              <a:rPr lang="en-US" dirty="0"/>
              <a:t>After resin is placed amalgam should be condensed into the cavity and carved. </a:t>
            </a:r>
          </a:p>
          <a:p>
            <a:endParaRPr lang="en-US" dirty="0"/>
          </a:p>
          <a:p>
            <a:endParaRPr lang="en-US" dirty="0"/>
          </a:p>
          <a:p>
            <a:endParaRPr lang="en-US" dirty="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6" name="Title 1"/>
          <p:cNvSpPr>
            <a:spLocks noGrp="1"/>
          </p:cNvSpPr>
          <p:nvPr>
            <p:ph type="title"/>
          </p:nvPr>
        </p:nvSpPr>
        <p:spPr/>
        <p:txBody>
          <a:bodyPr/>
          <a:lstStyle/>
          <a:p>
            <a:endParaRPr lang="en-US"/>
          </a:p>
        </p:txBody>
      </p:sp>
      <p:sp>
        <p:nvSpPr>
          <p:cNvPr id="1048957" name="Content Placeholder 2"/>
          <p:cNvSpPr>
            <a:spLocks noGrp="1"/>
          </p:cNvSpPr>
          <p:nvPr>
            <p:ph idx="1"/>
          </p:nvPr>
        </p:nvSpPr>
        <p:spPr>
          <a:solidFill>
            <a:schemeClr val="accent2">
              <a:lumMod val="20000"/>
              <a:lumOff val="80000"/>
            </a:schemeClr>
          </a:solidFill>
        </p:spPr>
        <p:txBody>
          <a:bodyPr>
            <a:normAutofit/>
          </a:bodyPr>
          <a:lstStyle/>
          <a:p>
            <a:r>
              <a:rPr lang="en-US" dirty="0"/>
              <a:t>With subsequent application of the adhesive the formation of a ‘hybrid layer’ results and a micromechanical bond is formed to the dentin surface. </a:t>
            </a:r>
          </a:p>
          <a:p>
            <a:r>
              <a:rPr lang="en-US" dirty="0"/>
              <a:t>The bond to the enamel is formed through the use of auto- </a:t>
            </a:r>
            <a:r>
              <a:rPr lang="en-US" dirty="0" err="1"/>
              <a:t>polymerising</a:t>
            </a:r>
            <a:r>
              <a:rPr lang="en-US" dirty="0"/>
              <a:t> resin. </a:t>
            </a:r>
          </a:p>
          <a:p>
            <a:r>
              <a:rPr lang="en-US" dirty="0"/>
              <a:t>Bond strength for amalgam restoration </a:t>
            </a:r>
            <a:r>
              <a:rPr lang="en-US" dirty="0">
                <a:sym typeface="Wingdings" panose="05000000000000000000" pitchFamily="2" charset="2"/>
              </a:rPr>
              <a:t>10MPa</a:t>
            </a:r>
            <a:endParaRPr lang="en-US" dirty="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8" name="Title 1"/>
          <p:cNvSpPr>
            <a:spLocks noGrp="1"/>
          </p:cNvSpPr>
          <p:nvPr>
            <p:ph type="title"/>
          </p:nvPr>
        </p:nvSpPr>
        <p:spPr/>
        <p:txBody>
          <a:bodyPr/>
          <a:lstStyle/>
          <a:p>
            <a:endParaRPr lang="en-US" dirty="0"/>
          </a:p>
        </p:txBody>
      </p:sp>
      <p:sp>
        <p:nvSpPr>
          <p:cNvPr id="1048959" name="Content Placeholder 2"/>
          <p:cNvSpPr>
            <a:spLocks noGrp="1"/>
          </p:cNvSpPr>
          <p:nvPr>
            <p:ph idx="1"/>
          </p:nvPr>
        </p:nvSpPr>
        <p:spPr>
          <a:solidFill>
            <a:schemeClr val="accent2">
              <a:lumMod val="20000"/>
              <a:lumOff val="80000"/>
            </a:schemeClr>
          </a:solidFill>
        </p:spPr>
        <p:txBody>
          <a:bodyPr/>
          <a:lstStyle/>
          <a:p>
            <a:r>
              <a:rPr lang="en-US" dirty="0"/>
              <a:t>This bonding mechanism actually may depend on type of amalgam used; for example, spherical amalgam alloy typically have higher bond strength than dispersed phase or admixed amalgam alloy. </a:t>
            </a:r>
          </a:p>
          <a:p>
            <a:r>
              <a:rPr lang="en-US" dirty="0"/>
              <a:t>The bonding system used for amalgam bonding should be essentially self cure system. </a:t>
            </a:r>
          </a:p>
          <a:p>
            <a:r>
              <a:rPr lang="en-US" dirty="0"/>
              <a:t>Some studies also suggest that use of dual cure bonding systems may be beneficial for bonding amalgam to dentin. </a:t>
            </a:r>
          </a:p>
          <a:p>
            <a:endParaRPr lang="en-US" dirty="0"/>
          </a:p>
          <a:p>
            <a:endParaRPr lang="en-US" dirty="0"/>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0" name="Title 2"/>
          <p:cNvSpPr>
            <a:spLocks noGrp="1"/>
          </p:cNvSpPr>
          <p:nvPr>
            <p:ph type="title"/>
          </p:nvPr>
        </p:nvSpPr>
        <p:spPr/>
        <p:txBody>
          <a:bodyPr/>
          <a:lstStyle/>
          <a:p>
            <a:r>
              <a:rPr lang="en-US" b="1" u="sng" dirty="0"/>
              <a:t>Bonding mechanism</a:t>
            </a:r>
          </a:p>
        </p:txBody>
      </p:sp>
      <p:sp>
        <p:nvSpPr>
          <p:cNvPr id="1048961" name="Content Placeholder 1"/>
          <p:cNvSpPr>
            <a:spLocks noGrp="1"/>
          </p:cNvSpPr>
          <p:nvPr>
            <p:ph idx="1"/>
          </p:nvPr>
        </p:nvSpPr>
        <p:spPr>
          <a:solidFill>
            <a:schemeClr val="accent6">
              <a:lumMod val="20000"/>
              <a:lumOff val="80000"/>
            </a:schemeClr>
          </a:solidFill>
        </p:spPr>
        <p:txBody>
          <a:bodyPr>
            <a:normAutofit fontScale="92500" lnSpcReduction="20000"/>
          </a:bodyPr>
          <a:lstStyle/>
          <a:p>
            <a:r>
              <a:rPr lang="en-US" dirty="0"/>
              <a:t>Bonding interface consists of both </a:t>
            </a:r>
            <a:r>
              <a:rPr lang="en-US" dirty="0" err="1"/>
              <a:t>tooth,amalgam</a:t>
            </a:r>
            <a:r>
              <a:rPr lang="en-US" dirty="0"/>
              <a:t> and in between them the intervening adhesive resin.</a:t>
            </a:r>
          </a:p>
          <a:p>
            <a:r>
              <a:rPr lang="en-US" dirty="0"/>
              <a:t>The bond that develops between dentin and amalgam is essentially a   </a:t>
            </a:r>
          </a:p>
          <a:p>
            <a:pPr marL="0" indent="0">
              <a:buNone/>
            </a:pPr>
            <a:r>
              <a:rPr lang="en-US" dirty="0"/>
              <a:t>micromechanical bond and no chemical bonding occurs</a:t>
            </a:r>
          </a:p>
          <a:p>
            <a:r>
              <a:rPr lang="en-US" dirty="0"/>
              <a:t>In some system such as those containing 10MDP ,phosphate monomer can </a:t>
            </a:r>
          </a:p>
          <a:p>
            <a:pPr marL="0" indent="0">
              <a:buNone/>
            </a:pPr>
            <a:r>
              <a:rPr lang="en-US" dirty="0"/>
              <a:t>react with tin to provide some adhesion</a:t>
            </a:r>
          </a:p>
          <a:p>
            <a:endParaRPr lang="en-US" dirty="0"/>
          </a:p>
          <a:p>
            <a:r>
              <a:rPr lang="en-US" dirty="0"/>
              <a:t>Dentin Interface –micromechanical (formation off hybrid layer)</a:t>
            </a:r>
          </a:p>
          <a:p>
            <a:r>
              <a:rPr lang="en-US" dirty="0"/>
              <a:t>Amalgam Interface –micromechanical</a:t>
            </a:r>
          </a:p>
          <a:p>
            <a:r>
              <a:rPr lang="en-US" dirty="0"/>
              <a:t>(interlock between viscous resin and fresh amalgam)</a:t>
            </a:r>
          </a:p>
          <a:p>
            <a:r>
              <a:rPr lang="en-US" dirty="0"/>
              <a:t>Weak Links – resin/amalgam interface</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3" name="Title 2"/>
          <p:cNvSpPr>
            <a:spLocks noGrp="1"/>
          </p:cNvSpPr>
          <p:nvPr>
            <p:ph type="title"/>
          </p:nvPr>
        </p:nvSpPr>
        <p:spPr/>
        <p:txBody>
          <a:bodyPr/>
          <a:lstStyle/>
          <a:p>
            <a:endParaRPr lang="en-US" dirty="0"/>
          </a:p>
        </p:txBody>
      </p:sp>
      <p:sp>
        <p:nvSpPr>
          <p:cNvPr id="1048894" name="Content Placeholder 1"/>
          <p:cNvSpPr>
            <a:spLocks noGrp="1"/>
          </p:cNvSpPr>
          <p:nvPr>
            <p:ph idx="1"/>
          </p:nvPr>
        </p:nvSpPr>
        <p:spPr>
          <a:solidFill>
            <a:schemeClr val="accent4">
              <a:lumMod val="20000"/>
              <a:lumOff val="80000"/>
            </a:schemeClr>
          </a:solidFill>
        </p:spPr>
        <p:txBody>
          <a:bodyPr>
            <a:normAutofit/>
          </a:bodyPr>
          <a:lstStyle/>
          <a:p>
            <a:pPr marL="0" indent="0">
              <a:lnSpc>
                <a:spcPct val="150000"/>
              </a:lnSpc>
              <a:buNone/>
            </a:pPr>
            <a:r>
              <a:rPr lang="en-US" dirty="0"/>
              <a:t>Pulpal penetration may occur </a:t>
            </a:r>
          </a:p>
          <a:p>
            <a:pPr>
              <a:lnSpc>
                <a:spcPct val="150000"/>
              </a:lnSpc>
            </a:pPr>
            <a:r>
              <a:rPr lang="en-US" dirty="0"/>
              <a:t>at </a:t>
            </a:r>
            <a:r>
              <a:rPr lang="en-US" dirty="0" err="1"/>
              <a:t>mesiofacial</a:t>
            </a:r>
            <a:r>
              <a:rPr lang="en-US" dirty="0"/>
              <a:t> corner of maxillary &amp; mandibular first molars</a:t>
            </a:r>
          </a:p>
          <a:p>
            <a:pPr marL="0" indent="0">
              <a:buNone/>
            </a:pPr>
            <a:r>
              <a:rPr lang="en-US" dirty="0"/>
              <a:t>Pulpal penetration treated as a pinpoint exposure</a:t>
            </a:r>
          </a:p>
          <a:p>
            <a:pPr marL="0" indent="0">
              <a:buNone/>
            </a:pPr>
            <a:r>
              <a:rPr lang="en-US" dirty="0"/>
              <a:t>→</a:t>
            </a:r>
            <a:r>
              <a:rPr lang="en-US" dirty="0" err="1"/>
              <a:t>Ca</a:t>
            </a:r>
            <a:r>
              <a:rPr lang="en-US" dirty="0"/>
              <a:t> OH and prepare another hole</a:t>
            </a:r>
          </a:p>
          <a:p>
            <a:pPr marL="0" indent="0">
              <a:buNone/>
            </a:pPr>
            <a:r>
              <a:rPr lang="en-US" dirty="0"/>
              <a:t>• If patient complains of pain after that →endodontic treatment</a:t>
            </a:r>
          </a:p>
          <a:p>
            <a:pPr marL="0" indent="0">
              <a:lnSpc>
                <a:spcPct val="150000"/>
              </a:lnSpc>
              <a:buNone/>
            </a:pPr>
            <a:endParaRPr lang="en-US" dirty="0"/>
          </a:p>
          <a:p>
            <a:endParaRPr lang="en-US" dirty="0"/>
          </a:p>
        </p:txBody>
      </p:sp>
      <p:pic>
        <p:nvPicPr>
          <p:cNvPr id="2097246" name="Picture 3"/>
          <p:cNvPicPr>
            <a:picLocks noChangeAspect="1"/>
          </p:cNvPicPr>
          <p:nvPr/>
        </p:nvPicPr>
        <p:blipFill>
          <a:blip r:embed="rId2"/>
          <a:stretch>
            <a:fillRect/>
          </a:stretch>
        </p:blipFill>
        <p:spPr>
          <a:xfrm>
            <a:off x="6096002" y="838201"/>
            <a:ext cx="1981199" cy="1600200"/>
          </a:xfrm>
          <a:prstGeom prst="rect">
            <a:avLst/>
          </a:prstGeom>
          <a:ln>
            <a:solidFill>
              <a:schemeClr val="accent1"/>
            </a:solidFill>
          </a:ln>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2" name="Title 2"/>
          <p:cNvSpPr>
            <a:spLocks noGrp="1"/>
          </p:cNvSpPr>
          <p:nvPr>
            <p:ph type="title"/>
          </p:nvPr>
        </p:nvSpPr>
        <p:spPr/>
        <p:txBody>
          <a:bodyPr/>
          <a:lstStyle/>
          <a:p>
            <a:endParaRPr lang="en-US"/>
          </a:p>
        </p:txBody>
      </p:sp>
      <p:pic>
        <p:nvPicPr>
          <p:cNvPr id="2097254" name="Picture 2"/>
          <p:cNvPicPr>
            <a:picLocks noGrp="1" noChangeAspect="1" noChangeArrowheads="1"/>
          </p:cNvPicPr>
          <p:nvPr>
            <p:ph idx="1"/>
          </p:nvPr>
        </p:nvPicPr>
        <p:blipFill>
          <a:blip r:embed="rId2"/>
          <a:stretch>
            <a:fillRect/>
          </a:stretch>
        </p:blipFill>
        <p:spPr bwMode="auto">
          <a:xfrm>
            <a:off x="2166911" y="428604"/>
            <a:ext cx="8407385" cy="5926718"/>
          </a:xfrm>
          <a:prstGeom prst="rect">
            <a:avLst/>
          </a:prstGeom>
          <a:noFill/>
          <a:ln w="9525">
            <a:noFill/>
            <a:miter lim="800000"/>
            <a:headEnd/>
            <a:tailEnd/>
          </a:ln>
          <a:effectLst/>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3" name="Title 2"/>
          <p:cNvSpPr>
            <a:spLocks noGrp="1"/>
          </p:cNvSpPr>
          <p:nvPr>
            <p:ph type="title"/>
          </p:nvPr>
        </p:nvSpPr>
        <p:spPr/>
        <p:txBody>
          <a:bodyPr/>
          <a:lstStyle/>
          <a:p>
            <a:r>
              <a:rPr lang="en-US" b="1" u="sng" dirty="0"/>
              <a:t>Indications of bonding </a:t>
            </a:r>
          </a:p>
        </p:txBody>
      </p:sp>
      <p:sp>
        <p:nvSpPr>
          <p:cNvPr id="1048964" name="Content Placeholder 1"/>
          <p:cNvSpPr>
            <a:spLocks noGrp="1"/>
          </p:cNvSpPr>
          <p:nvPr>
            <p:ph idx="1"/>
          </p:nvPr>
        </p:nvSpPr>
        <p:spPr>
          <a:xfrm>
            <a:off x="850339" y="1858963"/>
            <a:ext cx="10512862" cy="4351338"/>
          </a:xfrm>
          <a:solidFill>
            <a:schemeClr val="accent6">
              <a:lumMod val="20000"/>
              <a:lumOff val="80000"/>
            </a:schemeClr>
          </a:solidFill>
        </p:spPr>
        <p:txBody>
          <a:bodyPr>
            <a:normAutofit/>
          </a:bodyPr>
          <a:lstStyle/>
          <a:p>
            <a:r>
              <a:rPr lang="en-US" dirty="0"/>
              <a:t>When remaining tooth structure after cavity preparation is </a:t>
            </a:r>
            <a:r>
              <a:rPr lang="en-US" dirty="0" err="1"/>
              <a:t>weak,bonding</a:t>
            </a:r>
            <a:r>
              <a:rPr lang="en-US" dirty="0"/>
              <a:t> reinforces resistance form of the restored tooth where sufficient thickness of amalgam can’t be provided.</a:t>
            </a:r>
          </a:p>
          <a:p>
            <a:r>
              <a:rPr lang="en-US" dirty="0"/>
              <a:t>Bonding  provides auxiliary retention in deep bite  cases where </a:t>
            </a:r>
            <a:r>
              <a:rPr lang="en-US" dirty="0" err="1"/>
              <a:t>cervico</a:t>
            </a:r>
            <a:r>
              <a:rPr lang="en-US" dirty="0"/>
              <a:t> occlusal dimension is less than normal.</a:t>
            </a:r>
          </a:p>
          <a:p>
            <a:r>
              <a:rPr lang="en-US" dirty="0"/>
              <a:t>In extensively  carious posterior teeth as cheaper substitute for cast metal and metal ceramic restoration </a:t>
            </a:r>
          </a:p>
          <a:p>
            <a:r>
              <a:rPr lang="en-US" dirty="0"/>
              <a:t>As core for cast crown restoration</a:t>
            </a:r>
          </a:p>
        </p:txBody>
      </p:sp>
      <p:pic>
        <p:nvPicPr>
          <p:cNvPr id="2097255" name="Picture 3"/>
          <p:cNvPicPr>
            <a:picLocks noChangeAspect="1"/>
          </p:cNvPicPr>
          <p:nvPr/>
        </p:nvPicPr>
        <p:blipFill>
          <a:blip r:embed="rId2"/>
          <a:stretch>
            <a:fillRect/>
          </a:stretch>
        </p:blipFill>
        <p:spPr>
          <a:xfrm>
            <a:off x="7924801" y="533401"/>
            <a:ext cx="1849441" cy="1375125"/>
          </a:xfrm>
          <a:prstGeom prst="rect">
            <a:avLst/>
          </a:prstGeom>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5" name="Title 2"/>
          <p:cNvSpPr>
            <a:spLocks noGrp="1"/>
          </p:cNvSpPr>
          <p:nvPr>
            <p:ph type="title"/>
          </p:nvPr>
        </p:nvSpPr>
        <p:spPr/>
        <p:txBody>
          <a:bodyPr/>
          <a:lstStyle/>
          <a:p>
            <a:r>
              <a:rPr lang="en-US" b="1" u="sng" dirty="0"/>
              <a:t>Advantages </a:t>
            </a:r>
          </a:p>
        </p:txBody>
      </p:sp>
      <p:sp>
        <p:nvSpPr>
          <p:cNvPr id="1048966" name="Content Placeholder 1"/>
          <p:cNvSpPr>
            <a:spLocks noGrp="1"/>
          </p:cNvSpPr>
          <p:nvPr>
            <p:ph idx="1"/>
          </p:nvPr>
        </p:nvSpPr>
        <p:spPr>
          <a:solidFill>
            <a:schemeClr val="accent6">
              <a:lumMod val="20000"/>
              <a:lumOff val="80000"/>
            </a:schemeClr>
          </a:solidFill>
        </p:spPr>
        <p:txBody>
          <a:bodyPr>
            <a:normAutofit/>
          </a:bodyPr>
          <a:lstStyle/>
          <a:p>
            <a:pPr marL="0" indent="0">
              <a:buNone/>
            </a:pPr>
            <a:r>
              <a:rPr lang="en-US" dirty="0"/>
              <a:t>1.Minimize or eliminate </a:t>
            </a:r>
            <a:r>
              <a:rPr lang="en-US" dirty="0" err="1"/>
              <a:t>microleakage</a:t>
            </a:r>
            <a:endParaRPr lang="en-US" dirty="0"/>
          </a:p>
          <a:p>
            <a:pPr marL="0" indent="0">
              <a:buNone/>
            </a:pPr>
            <a:r>
              <a:rPr lang="en-US" dirty="0"/>
              <a:t>2. Enhance traditional resistance and retention methods</a:t>
            </a:r>
          </a:p>
          <a:p>
            <a:pPr marL="0" indent="0">
              <a:buNone/>
            </a:pPr>
            <a:r>
              <a:rPr lang="en-US" dirty="0"/>
              <a:t>3. Increase the fracture resistance of the restored tooth</a:t>
            </a:r>
          </a:p>
          <a:p>
            <a:pPr marL="0" indent="0">
              <a:buNone/>
            </a:pPr>
            <a:r>
              <a:rPr lang="en-US" dirty="0"/>
              <a:t>4. Permit more conservative restorations</a:t>
            </a:r>
          </a:p>
          <a:p>
            <a:pPr marL="0" indent="0">
              <a:buNone/>
            </a:pPr>
            <a:r>
              <a:rPr lang="en-US" dirty="0"/>
              <a:t>5. Decrease marginal breakdown and ditching</a:t>
            </a:r>
          </a:p>
          <a:p>
            <a:pPr marL="0" indent="0">
              <a:buNone/>
            </a:pPr>
            <a:r>
              <a:rPr lang="en-US" dirty="0"/>
              <a:t>6. Reduced incidence off postoperative tooth sensitivity</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7" name="Title 2"/>
          <p:cNvSpPr>
            <a:spLocks noGrp="1"/>
          </p:cNvSpPr>
          <p:nvPr>
            <p:ph type="title"/>
          </p:nvPr>
        </p:nvSpPr>
        <p:spPr/>
        <p:txBody>
          <a:bodyPr/>
          <a:lstStyle/>
          <a:p>
            <a:r>
              <a:rPr lang="en-US" b="1" u="sng" dirty="0"/>
              <a:t>Disadvantages </a:t>
            </a:r>
          </a:p>
        </p:txBody>
      </p:sp>
      <p:sp>
        <p:nvSpPr>
          <p:cNvPr id="1048968" name="Content Placeholder 1"/>
          <p:cNvSpPr>
            <a:spLocks noGrp="1"/>
          </p:cNvSpPr>
          <p:nvPr>
            <p:ph idx="1"/>
          </p:nvPr>
        </p:nvSpPr>
        <p:spPr>
          <a:solidFill>
            <a:schemeClr val="accent6">
              <a:lumMod val="20000"/>
              <a:lumOff val="80000"/>
            </a:schemeClr>
          </a:solidFill>
        </p:spPr>
        <p:txBody>
          <a:bodyPr>
            <a:normAutofit/>
          </a:bodyPr>
          <a:lstStyle/>
          <a:p>
            <a:r>
              <a:rPr lang="en-US" dirty="0"/>
              <a:t>Extra steps and expense(both time and materials)</a:t>
            </a:r>
          </a:p>
          <a:p>
            <a:r>
              <a:rPr lang="en-US" dirty="0"/>
              <a:t>Technique sensitive and messy</a:t>
            </a:r>
          </a:p>
          <a:p>
            <a:r>
              <a:rPr lang="en-US" dirty="0"/>
              <a:t> Adhesive may stick to </a:t>
            </a:r>
            <a:r>
              <a:rPr lang="en-US" dirty="0" err="1"/>
              <a:t>matrix,instruments</a:t>
            </a:r>
            <a:r>
              <a:rPr lang="en-US" dirty="0"/>
              <a:t> and adjacent tooth structure</a:t>
            </a:r>
          </a:p>
          <a:p>
            <a:r>
              <a:rPr lang="en-US" dirty="0"/>
              <a:t>Carving more difficult</a:t>
            </a:r>
          </a:p>
          <a:p>
            <a:r>
              <a:rPr lang="en-US" dirty="0"/>
              <a:t> Finishing usually requires rotary instrumentation</a:t>
            </a:r>
          </a:p>
          <a:p>
            <a:r>
              <a:rPr lang="en-US" dirty="0"/>
              <a:t>After few years of use bond strength is reduced due to repeated </a:t>
            </a:r>
            <a:r>
              <a:rPr lang="en-US" dirty="0" err="1"/>
              <a:t>thermocycling</a:t>
            </a:r>
            <a:r>
              <a:rPr lang="en-US" dirty="0"/>
              <a:t> in the oral cavity. </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2"/>
          <p:cNvSpPr>
            <a:spLocks noGrp="1"/>
          </p:cNvSpPr>
          <p:nvPr>
            <p:ph type="title"/>
          </p:nvPr>
        </p:nvSpPr>
        <p:spPr/>
        <p:txBody>
          <a:bodyPr/>
          <a:lstStyle/>
          <a:p>
            <a:r>
              <a:rPr lang="en-US" b="1" u="sng" dirty="0"/>
              <a:t>TAKE HOME MESSAGE </a:t>
            </a:r>
            <a:br>
              <a:rPr lang="en-US" b="1" u="sng" dirty="0"/>
            </a:br>
            <a:r>
              <a:rPr lang="en-US" b="1" u="sng" dirty="0"/>
              <a:t> </a:t>
            </a:r>
          </a:p>
        </p:txBody>
      </p:sp>
      <p:sp>
        <p:nvSpPr>
          <p:cNvPr id="1048970" name="Content Placeholder 1"/>
          <p:cNvSpPr>
            <a:spLocks noGrp="1"/>
          </p:cNvSpPr>
          <p:nvPr>
            <p:ph idx="1"/>
          </p:nvPr>
        </p:nvSpPr>
        <p:spPr>
          <a:solidFill>
            <a:schemeClr val="accent1">
              <a:lumMod val="60000"/>
              <a:lumOff val="40000"/>
            </a:schemeClr>
          </a:solidFill>
        </p:spPr>
        <p:txBody>
          <a:bodyPr/>
          <a:lstStyle/>
          <a:p>
            <a:pPr algn="just"/>
            <a:r>
              <a:rPr lang="en-US" dirty="0">
                <a:cs typeface="Times New Roman" panose="02020603050405020304" pitchFamily="18" charset="0"/>
              </a:rPr>
              <a:t> </a:t>
            </a:r>
            <a:r>
              <a:rPr lang="en-US" dirty="0">
                <a:latin typeface="Garamond" panose="02020404030301010803" pitchFamily="18" charset="0"/>
                <a:cs typeface="Times New Roman" panose="02020603050405020304" pitchFamily="18" charset="0"/>
              </a:rPr>
              <a:t>Because of its history, the complex amalgam restorations may be the most frequently placed complex restoration.   </a:t>
            </a:r>
          </a:p>
          <a:p>
            <a:pPr algn="just"/>
            <a:r>
              <a:rPr lang="en-US" dirty="0">
                <a:latin typeface="Garamond" panose="02020404030301010803" pitchFamily="18" charset="0"/>
                <a:cs typeface="Times New Roman" panose="02020603050405020304" pitchFamily="18" charset="0"/>
              </a:rPr>
              <a:t>However due to the increasing benefits of composites, the many types of auxiliary retention forms available, and the variations of tooth preparations required for complex restorations, the operator should be familiar with all of these techniques, if he or she is to use these restorations on a regular basis. </a:t>
            </a:r>
          </a:p>
          <a:p>
            <a:endParaRPr lang="en-US" dirty="0"/>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CC9B-E56B-879D-3FD1-1ABF079CC43B}"/>
              </a:ext>
            </a:extLst>
          </p:cNvPr>
          <p:cNvSpPr>
            <a:spLocks noGrp="1"/>
          </p:cNvSpPr>
          <p:nvPr>
            <p:ph type="title"/>
          </p:nvPr>
        </p:nvSpPr>
        <p:spPr/>
        <p:txBody>
          <a:bodyPr/>
          <a:lstStyle/>
          <a:p>
            <a:r>
              <a:rPr lang="en-US" dirty="0"/>
              <a:t>QUESTIONS</a:t>
            </a:r>
            <a:endParaRPr lang="en-IN" dirty="0"/>
          </a:p>
        </p:txBody>
      </p:sp>
      <p:sp>
        <p:nvSpPr>
          <p:cNvPr id="3" name="Content Placeholder 2">
            <a:extLst>
              <a:ext uri="{FF2B5EF4-FFF2-40B4-BE49-F238E27FC236}">
                <a16:creationId xmlns:a16="http://schemas.microsoft.com/office/drawing/2014/main" id="{2434C39B-E17E-33DD-9927-6F5EA7A8FAF1}"/>
              </a:ext>
            </a:extLst>
          </p:cNvPr>
          <p:cNvSpPr>
            <a:spLocks noGrp="1"/>
          </p:cNvSpPr>
          <p:nvPr>
            <p:ph idx="1"/>
          </p:nvPr>
        </p:nvSpPr>
        <p:spPr/>
        <p:txBody>
          <a:bodyPr/>
          <a:lstStyle/>
          <a:p>
            <a:r>
              <a:rPr lang="en-IN" dirty="0"/>
              <a:t>WHAT IS RESTORATIVE TECHNIQUE </a:t>
            </a:r>
          </a:p>
          <a:p>
            <a:r>
              <a:rPr lang="en-IN" dirty="0"/>
              <a:t>CHAMBER TECHNIQUE </a:t>
            </a:r>
          </a:p>
          <a:p>
            <a:r>
              <a:rPr lang="en-IN"/>
              <a:t>EFFECT OF PIN ON PULP </a:t>
            </a:r>
          </a:p>
          <a:p>
            <a:endParaRPr lang="en-IN"/>
          </a:p>
        </p:txBody>
      </p:sp>
    </p:spTree>
    <p:extLst>
      <p:ext uri="{BB962C8B-B14F-4D97-AF65-F5344CB8AC3E}">
        <p14:creationId xmlns:p14="http://schemas.microsoft.com/office/powerpoint/2010/main" val="468582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Content Placeholder 1"/>
          <p:cNvSpPr>
            <a:spLocks noGrp="1"/>
          </p:cNvSpPr>
          <p:nvPr>
            <p:ph idx="1"/>
          </p:nvPr>
        </p:nvSpPr>
        <p:spPr>
          <a:xfrm>
            <a:off x="738150" y="1071547"/>
            <a:ext cx="10614282" cy="5105417"/>
          </a:xfrm>
        </p:spPr>
        <p:txBody>
          <a:bodyPr>
            <a:normAutofit fontScale="92500" lnSpcReduction="10000"/>
          </a:bodyPr>
          <a:lstStyle/>
          <a:p>
            <a:pPr algn="just">
              <a:spcBef>
                <a:spcPct val="50000"/>
              </a:spcBef>
            </a:pPr>
            <a:r>
              <a:rPr lang="en-US" altLang="ja-JP" b="1" u="sng" dirty="0">
                <a:ea typeface="MS Mincho" panose="02020609040205080304" pitchFamily="49" charset="-128"/>
              </a:rPr>
              <a:t>REFERENCES:</a:t>
            </a:r>
          </a:p>
          <a:p>
            <a:pPr marL="0" indent="0" algn="just">
              <a:spcBef>
                <a:spcPct val="50000"/>
              </a:spcBef>
              <a:buNone/>
            </a:pPr>
            <a:r>
              <a:rPr lang="en-US" altLang="ja-JP" dirty="0">
                <a:ea typeface="MS Mincho" panose="02020609040205080304" pitchFamily="49" charset="-128"/>
              </a:rPr>
              <a:t>1. </a:t>
            </a:r>
            <a:r>
              <a:rPr lang="en-US" altLang="ja-JP" dirty="0" err="1">
                <a:ea typeface="MS Mincho" panose="02020609040205080304" pitchFamily="49" charset="-128"/>
              </a:rPr>
              <a:t>Sturdevant's</a:t>
            </a:r>
            <a:r>
              <a:rPr lang="en-US" altLang="ja-JP" dirty="0">
                <a:ea typeface="MS Mincho" panose="02020609040205080304" pitchFamily="49" charset="-128"/>
              </a:rPr>
              <a:t> Art and Science of Operative Dentistry 	- fourth Edition</a:t>
            </a:r>
          </a:p>
          <a:p>
            <a:pPr marL="0" indent="0" algn="just">
              <a:spcBef>
                <a:spcPct val="50000"/>
              </a:spcBef>
              <a:buNone/>
            </a:pPr>
            <a:r>
              <a:rPr lang="en-US" altLang="ja-JP" dirty="0">
                <a:ea typeface="MS Mincho" panose="02020609040205080304" pitchFamily="49" charset="-128"/>
              </a:rPr>
              <a:t>2. Operative Dentistry - Modern theory and practice - 	First Edition- </a:t>
            </a:r>
            <a:r>
              <a:rPr lang="en-US" altLang="ja-JP" dirty="0">
                <a:ea typeface="ＭＳ Ｐゴシック" panose="020B0600070205080204" pitchFamily="34" charset="-128"/>
              </a:rPr>
              <a:t>M.A. </a:t>
            </a:r>
            <a:r>
              <a:rPr lang="en-US" altLang="ja-JP" dirty="0" err="1">
                <a:ea typeface="ＭＳ Ｐゴシック" panose="020B0600070205080204" pitchFamily="34" charset="-128"/>
              </a:rPr>
              <a:t>Marzouk</a:t>
            </a:r>
            <a:endParaRPr lang="en-US" altLang="ja-JP" dirty="0">
              <a:ea typeface="MS Mincho" panose="02020609040205080304" pitchFamily="49" charset="-128"/>
            </a:endParaRPr>
          </a:p>
          <a:p>
            <a:pPr marL="0" indent="0" algn="just">
              <a:spcBef>
                <a:spcPct val="50000"/>
              </a:spcBef>
              <a:buNone/>
            </a:pPr>
            <a:r>
              <a:rPr lang="en-US" altLang="ja-JP" dirty="0">
                <a:ea typeface="MS Mincho" panose="02020609040205080304" pitchFamily="49" charset="-128"/>
              </a:rPr>
              <a:t>3. Text book of operative dentistry - </a:t>
            </a:r>
            <a:r>
              <a:rPr lang="en-US" altLang="ja-JP" dirty="0" err="1">
                <a:ea typeface="MS Mincho" panose="02020609040205080304" pitchFamily="49" charset="-128"/>
              </a:rPr>
              <a:t>Vimal</a:t>
            </a:r>
            <a:r>
              <a:rPr lang="en-US" altLang="ja-JP" dirty="0">
                <a:ea typeface="MS Mincho" panose="02020609040205080304" pitchFamily="49" charset="-128"/>
              </a:rPr>
              <a:t> K. </a:t>
            </a:r>
            <a:r>
              <a:rPr lang="en-US" altLang="ja-JP" dirty="0" err="1">
                <a:ea typeface="MS Mincho" panose="02020609040205080304" pitchFamily="49" charset="-128"/>
              </a:rPr>
              <a:t>Sikri</a:t>
            </a:r>
            <a:endParaRPr lang="en-US" altLang="ja-JP" dirty="0">
              <a:ea typeface="MS Mincho" panose="02020609040205080304" pitchFamily="49" charset="-128"/>
            </a:endParaRPr>
          </a:p>
          <a:p>
            <a:pPr marL="0" indent="0" algn="just">
              <a:spcBef>
                <a:spcPct val="50000"/>
              </a:spcBef>
              <a:buNone/>
            </a:pPr>
            <a:r>
              <a:rPr lang="en-US" dirty="0"/>
              <a:t>4.Fundamentals of Operative Dentistry- Summit JB- 2</a:t>
            </a:r>
            <a:r>
              <a:rPr lang="en-US" baseline="30000" dirty="0"/>
              <a:t>nd</a:t>
            </a:r>
            <a:r>
              <a:rPr lang="en-US" dirty="0"/>
              <a:t> edition</a:t>
            </a:r>
          </a:p>
          <a:p>
            <a:pPr marL="0" indent="0" algn="just">
              <a:spcBef>
                <a:spcPct val="50000"/>
              </a:spcBef>
              <a:buNone/>
            </a:pPr>
            <a:r>
              <a:rPr lang="en-US" dirty="0"/>
              <a:t>5.Text book of operative dentistry </a:t>
            </a:r>
            <a:r>
              <a:rPr lang="en-US" dirty="0">
                <a:sym typeface="Wingdings" panose="05000000000000000000" pitchFamily="2" charset="2"/>
              </a:rPr>
              <a:t> </a:t>
            </a:r>
            <a:r>
              <a:rPr lang="en-US" dirty="0" err="1">
                <a:sym typeface="Wingdings" panose="05000000000000000000" pitchFamily="2" charset="2"/>
              </a:rPr>
              <a:t>nisha</a:t>
            </a:r>
            <a:r>
              <a:rPr lang="en-US" dirty="0">
                <a:sym typeface="Wingdings" panose="05000000000000000000" pitchFamily="2" charset="2"/>
              </a:rPr>
              <a:t> </a:t>
            </a:r>
            <a:r>
              <a:rPr lang="en-US" dirty="0" err="1">
                <a:sym typeface="Wingdings" panose="05000000000000000000" pitchFamily="2" charset="2"/>
              </a:rPr>
              <a:t>carg,amit</a:t>
            </a:r>
            <a:r>
              <a:rPr lang="en-US" dirty="0">
                <a:sym typeface="Wingdings" panose="05000000000000000000" pitchFamily="2" charset="2"/>
              </a:rPr>
              <a:t> </a:t>
            </a:r>
            <a:r>
              <a:rPr lang="en-US" dirty="0" err="1">
                <a:sym typeface="Wingdings" panose="05000000000000000000" pitchFamily="2" charset="2"/>
              </a:rPr>
              <a:t>carg</a:t>
            </a:r>
            <a:endParaRPr lang="en-US" dirty="0">
              <a:sym typeface="Wingdings" panose="05000000000000000000" pitchFamily="2" charset="2"/>
            </a:endParaRPr>
          </a:p>
          <a:p>
            <a:pPr marL="0" indent="0" algn="just">
              <a:spcBef>
                <a:spcPct val="50000"/>
              </a:spcBef>
              <a:buNone/>
            </a:pPr>
            <a:r>
              <a:rPr lang="en-US" dirty="0"/>
              <a:t>6.Principles and Practice of Operative Dentistry-Gerald T. </a:t>
            </a:r>
            <a:r>
              <a:rPr lang="en-US" dirty="0" err="1"/>
              <a:t>Charbeneau</a:t>
            </a:r>
            <a:r>
              <a:rPr lang="en-US" dirty="0"/>
              <a:t>-Third edition.</a:t>
            </a:r>
          </a:p>
          <a:p>
            <a:pPr marL="0" indent="0" algn="just">
              <a:spcBef>
                <a:spcPct val="50000"/>
              </a:spcBef>
              <a:buNone/>
            </a:pPr>
            <a:r>
              <a:rPr lang="en-US" dirty="0"/>
              <a:t>7.Clinical operative dentistry-principles and </a:t>
            </a:r>
            <a:r>
              <a:rPr lang="en-US" dirty="0" err="1"/>
              <a:t>practice</a:t>
            </a:r>
            <a:r>
              <a:rPr lang="en-US" dirty="0" err="1">
                <a:sym typeface="Wingdings" panose="05000000000000000000" pitchFamily="2" charset="2"/>
              </a:rPr>
              <a:t>ramya</a:t>
            </a:r>
            <a:r>
              <a:rPr lang="en-US" dirty="0">
                <a:sym typeface="Wingdings" panose="05000000000000000000" pitchFamily="2" charset="2"/>
              </a:rPr>
              <a:t> </a:t>
            </a:r>
            <a:r>
              <a:rPr lang="en-US" dirty="0" err="1">
                <a:sym typeface="Wingdings" panose="05000000000000000000" pitchFamily="2" charset="2"/>
              </a:rPr>
              <a:t>Raghu,Raghu</a:t>
            </a:r>
            <a:r>
              <a:rPr lang="en-US" dirty="0">
                <a:sym typeface="Wingdings" panose="05000000000000000000" pitchFamily="2" charset="2"/>
              </a:rPr>
              <a:t> </a:t>
            </a:r>
            <a:r>
              <a:rPr lang="en-US" dirty="0" err="1">
                <a:sym typeface="Wingdings" panose="05000000000000000000" pitchFamily="2" charset="2"/>
              </a:rPr>
              <a:t>sreenivasan</a:t>
            </a:r>
            <a:endParaRPr lang="en-US" dirty="0"/>
          </a:p>
          <a:p>
            <a:pPr marL="0" indent="0" algn="just">
              <a:spcBef>
                <a:spcPct val="50000"/>
              </a:spcBef>
              <a:buNone/>
            </a:pPr>
            <a:endParaRPr lang="en-US" dirty="0">
              <a:sym typeface="Wingdings" panose="05000000000000000000" pitchFamily="2" charset="2"/>
            </a:endParaRPr>
          </a:p>
          <a:p>
            <a:pPr marL="0" indent="0" algn="just">
              <a:spcBef>
                <a:spcPct val="50000"/>
              </a:spcBef>
              <a:buNone/>
            </a:pPr>
            <a:endParaRPr lang="en-US" dirty="0"/>
          </a:p>
          <a:p>
            <a:pPr marL="0" indent="0" algn="just">
              <a:spcBef>
                <a:spcPct val="50000"/>
              </a:spcBef>
              <a:buNone/>
            </a:pPr>
            <a:endParaRPr lang="en-US" altLang="ja-JP" dirty="0">
              <a:ea typeface="MS Mincho" panose="02020609040205080304" pitchFamily="49" charset="-128"/>
            </a:endParaRPr>
          </a:p>
          <a:p>
            <a:pPr marL="0" indent="0" algn="just">
              <a:spcBef>
                <a:spcPct val="50000"/>
              </a:spcBef>
              <a:buNone/>
            </a:pPr>
            <a:endParaRPr lang="en-US" dirty="0">
              <a:ea typeface="MS Mincho" panose="02020609040205080304" pitchFamily="49" charset="-128"/>
            </a:endParaRPr>
          </a:p>
          <a:p>
            <a:pPr marL="0" indent="0">
              <a:buNone/>
            </a:pPr>
            <a:endParaRPr lang="en-US" dirty="0"/>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BC79-A3FC-0498-11C6-678393A8BF88}"/>
              </a:ext>
            </a:extLst>
          </p:cNvPr>
          <p:cNvSpPr>
            <a:spLocks noGrp="1"/>
          </p:cNvSpPr>
          <p:nvPr>
            <p:ph type="title"/>
          </p:nvPr>
        </p:nvSpPr>
        <p:spPr/>
        <p:txBody>
          <a:bodyPr/>
          <a:lstStyle/>
          <a:p>
            <a:r>
              <a:rPr lang="en-US" dirty="0"/>
              <a:t>THANK YOU</a:t>
            </a:r>
            <a:endParaRPr lang="en-IN" dirty="0"/>
          </a:p>
        </p:txBody>
      </p:sp>
      <p:sp>
        <p:nvSpPr>
          <p:cNvPr id="3" name="Content Placeholder 2">
            <a:extLst>
              <a:ext uri="{FF2B5EF4-FFF2-40B4-BE49-F238E27FC236}">
                <a16:creationId xmlns:a16="http://schemas.microsoft.com/office/drawing/2014/main" id="{E7A24926-19D8-AC58-08E5-853F0BED8321}"/>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3713420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5" name="Content Placeholder 1"/>
          <p:cNvSpPr>
            <a:spLocks noGrp="1"/>
          </p:cNvSpPr>
          <p:nvPr>
            <p:ph idx="1"/>
          </p:nvPr>
        </p:nvSpPr>
        <p:spPr>
          <a:solidFill>
            <a:schemeClr val="accent4">
              <a:lumMod val="20000"/>
              <a:lumOff val="80000"/>
            </a:schemeClr>
          </a:solidFill>
        </p:spPr>
        <p:txBody>
          <a:bodyPr/>
          <a:lstStyle/>
          <a:p>
            <a:pPr marL="0" indent="0">
              <a:buNone/>
            </a:pPr>
            <a:r>
              <a:rPr lang="en-US" dirty="0"/>
              <a:t>Lateral Perforation:</a:t>
            </a:r>
          </a:p>
          <a:p>
            <a:r>
              <a:rPr lang="en-US" dirty="0"/>
              <a:t>Occlusal to gingival attachment</a:t>
            </a:r>
          </a:p>
          <a:p>
            <a:pPr lvl="1"/>
            <a:r>
              <a:rPr lang="en-US" dirty="0"/>
              <a:t>Pin cut-off flush with the tooth surface.</a:t>
            </a:r>
          </a:p>
          <a:p>
            <a:pPr lvl="1"/>
            <a:r>
              <a:rPr lang="en-US" dirty="0"/>
              <a:t>Pin cut-off  cast restoration extend gingivally..</a:t>
            </a:r>
          </a:p>
          <a:p>
            <a:pPr lvl="1"/>
            <a:endParaRPr lang="en-US" dirty="0"/>
          </a:p>
          <a:p>
            <a:pPr lvl="1"/>
            <a:r>
              <a:rPr lang="en-US" dirty="0"/>
              <a:t>Remove pin  enlarge hole and restore with amalgam.</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6" name="Title 2"/>
          <p:cNvSpPr>
            <a:spLocks noGrp="1"/>
          </p:cNvSpPr>
          <p:nvPr>
            <p:ph type="title"/>
          </p:nvPr>
        </p:nvSpPr>
        <p:spPr/>
        <p:txBody>
          <a:bodyPr/>
          <a:lstStyle/>
          <a:p>
            <a:endParaRPr lang="en-US" dirty="0"/>
          </a:p>
        </p:txBody>
      </p:sp>
      <p:sp>
        <p:nvSpPr>
          <p:cNvPr id="1048897" name="Content Placeholder 1"/>
          <p:cNvSpPr>
            <a:spLocks noGrp="1"/>
          </p:cNvSpPr>
          <p:nvPr>
            <p:ph idx="1"/>
          </p:nvPr>
        </p:nvSpPr>
        <p:spPr>
          <a:solidFill>
            <a:schemeClr val="accent4">
              <a:lumMod val="20000"/>
              <a:lumOff val="80000"/>
            </a:schemeClr>
          </a:solidFill>
        </p:spPr>
        <p:txBody>
          <a:bodyPr>
            <a:normAutofit/>
          </a:bodyPr>
          <a:lstStyle/>
          <a:p>
            <a:pPr marL="0" indent="0">
              <a:buNone/>
            </a:pPr>
            <a:r>
              <a:rPr lang="en-US" dirty="0"/>
              <a:t>Apical to gingival  attachment</a:t>
            </a:r>
          </a:p>
          <a:p>
            <a:r>
              <a:rPr lang="en-US" dirty="0"/>
              <a:t>Surgically remove the bone after reflecting the </a:t>
            </a:r>
            <a:r>
              <a:rPr lang="en-US" dirty="0" err="1"/>
              <a:t>tissue,enlarge</a:t>
            </a:r>
            <a:endParaRPr lang="en-US" dirty="0"/>
          </a:p>
          <a:p>
            <a:pPr marL="0" indent="0">
              <a:buNone/>
            </a:pPr>
            <a:r>
              <a:rPr lang="en-US" dirty="0"/>
              <a:t>pinhole, restored with amalgam</a:t>
            </a:r>
          </a:p>
          <a:p>
            <a:r>
              <a:rPr lang="en-US" dirty="0"/>
              <a:t>Crown lengthening and cast restoration cover the</a:t>
            </a:r>
          </a:p>
          <a:p>
            <a:pPr marL="0" indent="0">
              <a:buNone/>
            </a:pPr>
            <a:r>
              <a:rPr lang="en-US" dirty="0"/>
              <a:t>perforation.</a:t>
            </a:r>
          </a:p>
        </p:txBody>
      </p:sp>
      <p:pic>
        <p:nvPicPr>
          <p:cNvPr id="2097247" name="Picture 3"/>
          <p:cNvPicPr>
            <a:picLocks noChangeAspect="1"/>
          </p:cNvPicPr>
          <p:nvPr/>
        </p:nvPicPr>
        <p:blipFill>
          <a:blip r:embed="rId2"/>
          <a:stretch>
            <a:fillRect/>
          </a:stretch>
        </p:blipFill>
        <p:spPr>
          <a:xfrm>
            <a:off x="9167835" y="3000373"/>
            <a:ext cx="2284603" cy="2469797"/>
          </a:xfrm>
          <a:prstGeom prst="rect">
            <a:avLst/>
          </a:prstGeom>
          <a:ln>
            <a:solidFill>
              <a:schemeClr val="tx1"/>
            </a:solidFill>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8" name="Content Placeholder 1"/>
          <p:cNvSpPr>
            <a:spLocks noGrp="1"/>
          </p:cNvSpPr>
          <p:nvPr>
            <p:ph idx="1"/>
          </p:nvPr>
        </p:nvSpPr>
        <p:spPr>
          <a:solidFill>
            <a:schemeClr val="accent4">
              <a:lumMod val="20000"/>
              <a:lumOff val="80000"/>
            </a:schemeClr>
          </a:solidFill>
        </p:spPr>
        <p:txBody>
          <a:bodyPr/>
          <a:lstStyle/>
          <a:p>
            <a:pPr algn="just">
              <a:spcBef>
                <a:spcPct val="50000"/>
              </a:spcBef>
            </a:pPr>
            <a:r>
              <a:rPr lang="en-US" altLang="ja-JP" b="1" i="1" dirty="0">
                <a:solidFill>
                  <a:srgbClr val="00CCFF"/>
                </a:solidFill>
                <a:ea typeface="MS Mincho" panose="02020609040205080304" pitchFamily="49" charset="-128"/>
              </a:rPr>
              <a:t>Heat generation:</a:t>
            </a:r>
            <a:endParaRPr lang="en-US" altLang="ja-JP" dirty="0">
              <a:solidFill>
                <a:srgbClr val="00CCFF"/>
              </a:solidFill>
              <a:ea typeface="MS Mincho" panose="02020609040205080304" pitchFamily="49" charset="-128"/>
            </a:endParaRPr>
          </a:p>
          <a:p>
            <a:pPr algn="just">
              <a:spcBef>
                <a:spcPct val="50000"/>
              </a:spcBef>
            </a:pPr>
            <a:r>
              <a:rPr lang="en-US" altLang="ja-JP" dirty="0">
                <a:ea typeface="MS Mincho" panose="02020609040205080304" pitchFamily="49" charset="-128"/>
              </a:rPr>
              <a:t>Rise in temperature subsequent to the use of twist drill may be related to cutting deep channels, high rotational speeds used during channel preparations, large sized twist drills and repeated insertion of pin drills into dentin.</a:t>
            </a:r>
          </a:p>
          <a:p>
            <a:pPr algn="just">
              <a:spcBef>
                <a:spcPct val="50000"/>
              </a:spcBef>
            </a:pPr>
            <a:r>
              <a:rPr lang="en-US" altLang="ja-JP" dirty="0">
                <a:ea typeface="MS Mincho" panose="02020609040205080304" pitchFamily="49" charset="-128"/>
              </a:rPr>
              <a:t>reduced by using 2 mm depth limiting drill and the smallest pin possible</a:t>
            </a:r>
            <a:endParaRPr lang="en-US" dirty="0"/>
          </a:p>
          <a:p>
            <a:endParaRPr lang="en-US"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9" name="Content Placeholder 1"/>
          <p:cNvSpPr>
            <a:spLocks noGrp="1"/>
          </p:cNvSpPr>
          <p:nvPr>
            <p:ph idx="1"/>
          </p:nvPr>
        </p:nvSpPr>
        <p:spPr>
          <a:solidFill>
            <a:schemeClr val="accent4">
              <a:lumMod val="20000"/>
              <a:lumOff val="80000"/>
            </a:schemeClr>
          </a:solidFill>
        </p:spPr>
        <p:txBody>
          <a:bodyPr/>
          <a:lstStyle/>
          <a:p>
            <a:pPr marL="0" indent="0">
              <a:spcBef>
                <a:spcPct val="50000"/>
              </a:spcBef>
              <a:buNone/>
            </a:pPr>
            <a:r>
              <a:rPr lang="en-US" altLang="ja-JP" b="1" i="1" dirty="0" err="1">
                <a:solidFill>
                  <a:srgbClr val="00CCFF"/>
                </a:solidFill>
                <a:ea typeface="MS Mincho" panose="02020609040205080304" pitchFamily="49" charset="-128"/>
              </a:rPr>
              <a:t>Microleakage</a:t>
            </a:r>
            <a:r>
              <a:rPr lang="en-US" altLang="ja-JP" b="1" i="1" dirty="0">
                <a:solidFill>
                  <a:srgbClr val="00CCFF"/>
                </a:solidFill>
                <a:ea typeface="MS Mincho" panose="02020609040205080304" pitchFamily="49" charset="-128"/>
              </a:rPr>
              <a:t>:</a:t>
            </a:r>
            <a:endParaRPr lang="en-US" altLang="ja-JP" dirty="0">
              <a:solidFill>
                <a:srgbClr val="00CCFF"/>
              </a:solidFill>
              <a:ea typeface="MS Mincho" panose="02020609040205080304" pitchFamily="49" charset="-128"/>
            </a:endParaRPr>
          </a:p>
          <a:p>
            <a:pPr algn="just">
              <a:spcBef>
                <a:spcPct val="50000"/>
              </a:spcBef>
            </a:pPr>
            <a:r>
              <a:rPr lang="en-US" altLang="ja-JP" dirty="0">
                <a:ea typeface="MS Mincho" panose="02020609040205080304" pitchFamily="49" charset="-128"/>
              </a:rPr>
              <a:t>	The use of pins conceivably aggravates the leakage problem by producing fine cracks and craze lines that behaves as communication channels with the exterior and the pulp.</a:t>
            </a:r>
          </a:p>
          <a:p>
            <a:pPr algn="just">
              <a:spcBef>
                <a:spcPct val="50000"/>
              </a:spcBef>
            </a:pPr>
            <a:r>
              <a:rPr lang="en-US" altLang="ja-JP" dirty="0">
                <a:ea typeface="MS Mincho" panose="02020609040205080304" pitchFamily="49" charset="-128"/>
              </a:rPr>
              <a:t>Leakage with cemented pins occurs around its whole </a:t>
            </a:r>
            <a:r>
              <a:rPr lang="en-US" altLang="ja-JP" dirty="0" err="1">
                <a:ea typeface="MS Mincho" panose="02020609040205080304" pitchFamily="49" charset="-128"/>
              </a:rPr>
              <a:t>circumferance</a:t>
            </a:r>
            <a:r>
              <a:rPr lang="en-US" altLang="ja-JP" dirty="0">
                <a:ea typeface="MS Mincho" panose="02020609040205080304" pitchFamily="49" charset="-128"/>
              </a:rPr>
              <a:t>. Where as with friction locked and threaded pins occurs in semilunar pattern .</a:t>
            </a:r>
          </a:p>
          <a:p>
            <a:endParaRPr lang="en-US"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0" name="Title 2"/>
          <p:cNvSpPr>
            <a:spLocks noGrp="1"/>
          </p:cNvSpPr>
          <p:nvPr>
            <p:ph type="title"/>
          </p:nvPr>
        </p:nvSpPr>
        <p:spPr/>
        <p:txBody>
          <a:bodyPr/>
          <a:lstStyle/>
          <a:p>
            <a:endParaRPr lang="en-US"/>
          </a:p>
        </p:txBody>
      </p:sp>
      <p:sp>
        <p:nvSpPr>
          <p:cNvPr id="1048901" name="Content Placeholder 1"/>
          <p:cNvSpPr>
            <a:spLocks noGrp="1"/>
          </p:cNvSpPr>
          <p:nvPr>
            <p:ph idx="1"/>
          </p:nvPr>
        </p:nvSpPr>
        <p:spPr>
          <a:solidFill>
            <a:schemeClr val="accent4">
              <a:lumMod val="20000"/>
              <a:lumOff val="80000"/>
            </a:schemeClr>
          </a:solidFill>
        </p:spPr>
        <p:txBody>
          <a:bodyPr>
            <a:normAutofit/>
          </a:bodyPr>
          <a:lstStyle/>
          <a:p>
            <a:pPr algn="just">
              <a:spcBef>
                <a:spcPct val="50000"/>
              </a:spcBef>
            </a:pPr>
            <a:r>
              <a:rPr lang="en-US" altLang="ja-JP" dirty="0" err="1">
                <a:ea typeface="MS Mincho" panose="02020609040205080304" pitchFamily="49" charset="-128"/>
              </a:rPr>
              <a:t>Microleakage</a:t>
            </a:r>
            <a:r>
              <a:rPr lang="en-US" altLang="ja-JP" dirty="0">
                <a:ea typeface="MS Mincho" panose="02020609040205080304" pitchFamily="49" charset="-128"/>
              </a:rPr>
              <a:t> can be almost eradicated under amalgam restorations by applying cavity varnish on the entire cavity surface including the pin channels.</a:t>
            </a:r>
          </a:p>
          <a:p>
            <a:pPr algn="just">
              <a:spcBef>
                <a:spcPct val="50000"/>
              </a:spcBef>
            </a:pPr>
            <a:r>
              <a:rPr lang="en-US" altLang="ja-JP" dirty="0">
                <a:ea typeface="MS Mincho" panose="02020609040205080304" pitchFamily="49" charset="-128"/>
              </a:rPr>
              <a:t>	Pin channels prepared significantly inside the </a:t>
            </a:r>
            <a:r>
              <a:rPr lang="en-US" altLang="ja-JP" dirty="0" err="1">
                <a:ea typeface="MS Mincho" panose="02020609040205080304" pitchFamily="49" charset="-128"/>
              </a:rPr>
              <a:t>dentino</a:t>
            </a:r>
            <a:r>
              <a:rPr lang="en-US" altLang="ja-JP" dirty="0">
                <a:ea typeface="MS Mincho" panose="02020609040205080304" pitchFamily="49" charset="-128"/>
              </a:rPr>
              <a:t> enamel junction also reduce the possibility of cracks extending to the dentin defects or the external surface hence reducing </a:t>
            </a:r>
            <a:r>
              <a:rPr lang="en-US" altLang="ja-JP" dirty="0" err="1">
                <a:ea typeface="MS Mincho" panose="02020609040205080304" pitchFamily="49" charset="-128"/>
              </a:rPr>
              <a:t>microleakage</a:t>
            </a:r>
            <a:r>
              <a:rPr lang="en-US" altLang="ja-JP" dirty="0">
                <a:ea typeface="MS Mincho" panose="02020609040205080304" pitchFamily="49" charset="-128"/>
              </a:rPr>
              <a:t>.</a:t>
            </a:r>
          </a:p>
          <a:p>
            <a:pPr marL="0" indent="0" algn="just">
              <a:spcBef>
                <a:spcPct val="50000"/>
              </a:spcBef>
              <a:buNone/>
            </a:pPr>
            <a:r>
              <a:rPr lang="en-US" altLang="ja-JP" b="1" dirty="0">
                <a:solidFill>
                  <a:srgbClr val="00CCFF"/>
                </a:solidFill>
                <a:ea typeface="MS Mincho" panose="02020609040205080304" pitchFamily="49" charset="-128"/>
              </a:rPr>
              <a:t>7. </a:t>
            </a:r>
            <a:r>
              <a:rPr lang="en-US" altLang="ja-JP" b="1" i="1" dirty="0" err="1">
                <a:solidFill>
                  <a:srgbClr val="00CCFF"/>
                </a:solidFill>
                <a:ea typeface="MS Mincho" panose="02020609040205080304" pitchFamily="49" charset="-128"/>
              </a:rPr>
              <a:t>Microcracks</a:t>
            </a:r>
            <a:r>
              <a:rPr lang="en-US" altLang="ja-JP" b="1" i="1" dirty="0">
                <a:solidFill>
                  <a:srgbClr val="00CCFF"/>
                </a:solidFill>
                <a:ea typeface="MS Mincho" panose="02020609040205080304" pitchFamily="49" charset="-128"/>
              </a:rPr>
              <a:t>:</a:t>
            </a:r>
            <a:endParaRPr lang="en-US" altLang="ja-JP" dirty="0">
              <a:solidFill>
                <a:srgbClr val="00CCFF"/>
              </a:solidFill>
              <a:ea typeface="MS Mincho" panose="02020609040205080304" pitchFamily="49" charset="-128"/>
            </a:endParaRPr>
          </a:p>
          <a:p>
            <a:pPr algn="just">
              <a:spcBef>
                <a:spcPct val="50000"/>
              </a:spcBef>
            </a:pPr>
            <a:r>
              <a:rPr lang="en-US" altLang="ja-JP" dirty="0">
                <a:ea typeface="MS Mincho" panose="02020609040205080304" pitchFamily="49" charset="-128"/>
              </a:rPr>
              <a:t>	</a:t>
            </a:r>
            <a:r>
              <a:rPr lang="en-US" altLang="ja-JP" dirty="0" err="1">
                <a:ea typeface="MS Mincho" panose="02020609040205080304" pitchFamily="49" charset="-128"/>
              </a:rPr>
              <a:t>Microcracks</a:t>
            </a:r>
            <a:r>
              <a:rPr lang="en-US" altLang="ja-JP" dirty="0">
                <a:ea typeface="MS Mincho" panose="02020609040205080304" pitchFamily="49" charset="-128"/>
              </a:rPr>
              <a:t> usually form subsequent to introduction of friction locked and threaded pins into dentin.</a:t>
            </a:r>
          </a:p>
          <a:p>
            <a:endParaRPr lang="en-US" dirty="0"/>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2841</Words>
  <Application>Microsoft Office PowerPoint</Application>
  <PresentationFormat>Widescreen</PresentationFormat>
  <Paragraphs>253</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Book Antiqua</vt:lpstr>
      <vt:lpstr>Calibri</vt:lpstr>
      <vt:lpstr>Calibri Light</vt:lpstr>
      <vt:lpstr>Garamond</vt:lpstr>
      <vt:lpstr>Times New Roman</vt:lpstr>
      <vt:lpstr>Wingdings</vt:lpstr>
      <vt:lpstr>Office Theme</vt:lpstr>
      <vt:lpstr>PowerPoint Presentation</vt:lpstr>
      <vt:lpstr>Specific learning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Failures of pin retained restoration: </vt:lpstr>
      <vt:lpstr>PowerPoint Presentation</vt:lpstr>
      <vt:lpstr>PowerPoint Presentation</vt:lpstr>
      <vt:lpstr>PowerPoint Presentation</vt:lpstr>
      <vt:lpstr>PowerPoint Presentation</vt:lpstr>
      <vt:lpstr>PowerPoint Presentation</vt:lpstr>
      <vt:lpstr>Other complex amalgam preparation</vt:lpstr>
      <vt:lpstr>PowerPoint Presentation</vt:lpstr>
      <vt:lpstr>PowerPoint Presentation</vt:lpstr>
      <vt:lpstr>PowerPoint Presentation</vt:lpstr>
      <vt:lpstr>PowerPoint Presentation</vt:lpstr>
      <vt:lpstr>AMALGAM FOUNDATIONS </vt:lpstr>
      <vt:lpstr>Tooth preparation</vt:lpstr>
      <vt:lpstr>PowerPoint Presentation</vt:lpstr>
      <vt:lpstr>Slot retention</vt:lpstr>
      <vt:lpstr>Chamber retention</vt:lpstr>
      <vt:lpstr>PowerPoint Presentation</vt:lpstr>
      <vt:lpstr>PowerPoint Presentation</vt:lpstr>
      <vt:lpstr>Restorative technique</vt:lpstr>
      <vt:lpstr>Inserting the amalgam</vt:lpstr>
      <vt:lpstr>Resin bonded amalgam restoration</vt:lpstr>
      <vt:lpstr>History </vt:lpstr>
      <vt:lpstr>PowerPoint Presentation</vt:lpstr>
      <vt:lpstr>Amalgam bonding system</vt:lpstr>
      <vt:lpstr>PowerPoint Presentation</vt:lpstr>
      <vt:lpstr>Method of use and theory of amalgam bonding</vt:lpstr>
      <vt:lpstr>PowerPoint Presentation</vt:lpstr>
      <vt:lpstr>PowerPoint Presentation</vt:lpstr>
      <vt:lpstr>PowerPoint Presentation</vt:lpstr>
      <vt:lpstr>Bonding mechanism</vt:lpstr>
      <vt:lpstr>PowerPoint Presentation</vt:lpstr>
      <vt:lpstr>Indications of bonding </vt:lpstr>
      <vt:lpstr>Advantages </vt:lpstr>
      <vt:lpstr>Disadvantages </vt:lpstr>
      <vt:lpstr>TAKE HOME MESSAGE   </vt:lpstr>
      <vt:lpstr>QUESTIONS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ahmed ali Khan</dc:creator>
  <cp:lastModifiedBy>Md ahmed ali Khan</cp:lastModifiedBy>
  <cp:revision>3</cp:revision>
  <dcterms:created xsi:type="dcterms:W3CDTF">2023-04-18T04:29:14Z</dcterms:created>
  <dcterms:modified xsi:type="dcterms:W3CDTF">2023-04-18T15:53:47Z</dcterms:modified>
</cp:coreProperties>
</file>